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Helvetica Neue"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2FE555-1648-419B-B727-8B729839E273}">
  <a:tblStyle styleId="{EE2FE555-1648-419B-B727-8B729839E27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8EBF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2"/>
          </a:solidFill>
        </a:fill>
      </a:tcStyle>
    </a:firstRow>
    <a:neCell>
      <a:tcTxStyle/>
      <a:tcStyle>
        <a:tcBdr/>
      </a:tcStyle>
    </a:neCell>
    <a:nwCell>
      <a:tcTxStyle/>
      <a:tcStyle>
        <a:tcBdr/>
      </a:tcStyle>
    </a:nwCell>
  </a:tblStyle>
  <a:tblStyle styleId="{4C01135D-A4A6-44EB-8DD1-78D38E3C336F}"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F0E02490-A074-4BE9-87C1-E0DFF53CC527}"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a:solidFill>
                <a:srgbClr val="333333"/>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a:solidFill>
                <a:srgbClr val="333333"/>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a:solidFill>
                <a:srgbClr val="333333"/>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4"/>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lvl="0" indent="-317500" algn="l">
              <a:lnSpc>
                <a:spcPct val="90000"/>
              </a:lnSpc>
              <a:spcBef>
                <a:spcPts val="0"/>
              </a:spcBef>
              <a:spcAft>
                <a:spcPts val="0"/>
              </a:spcAft>
              <a:buClr>
                <a:schemeClr val="dk1"/>
              </a:buClr>
              <a:buSzPts val="1400"/>
              <a:buChar char="•"/>
              <a:defRPr sz="1400"/>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4" name="Google Shape;24;p3"/>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lvl="0" indent="-317500" algn="l">
              <a:lnSpc>
                <a:spcPct val="90000"/>
              </a:lnSpc>
              <a:spcBef>
                <a:spcPts val="0"/>
              </a:spcBef>
              <a:spcAft>
                <a:spcPts val="0"/>
              </a:spcAft>
              <a:buClr>
                <a:schemeClr val="dk1"/>
              </a:buClr>
              <a:buSzPts val="1400"/>
              <a:buChar char="•"/>
              <a:defRPr sz="1400"/>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5" name="Google Shape;25;p3"/>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1700" y="440966"/>
            <a:ext cx="8520600" cy="763500"/>
          </a:xfrm>
          <a:prstGeom prst="rect">
            <a:avLst/>
          </a:prstGeom>
          <a:noFill/>
          <a:ln>
            <a:noFill/>
          </a:ln>
        </p:spPr>
        <p:txBody>
          <a:bodyPr spcFirstLastPara="1" wrap="square" lIns="91425" tIns="91425" rIns="91425" bIns="91425" anchor="t" anchorCtr="0"/>
          <a:lstStyle>
            <a:lvl1pPr lvl="0" algn="l">
              <a:lnSpc>
                <a:spcPct val="90000"/>
              </a:lnSpc>
              <a:spcBef>
                <a:spcPts val="0"/>
              </a:spcBef>
              <a:spcAft>
                <a:spcPts val="0"/>
              </a:spcAft>
              <a:buClr>
                <a:schemeClr val="dk1"/>
              </a:buClr>
              <a:buSzPts val="3000"/>
              <a:buFont typeface="Calibri"/>
              <a:buNone/>
              <a:defRPr sz="3000"/>
            </a:lvl1pPr>
            <a:lvl2pPr lvl="1">
              <a:spcBef>
                <a:spcPts val="0"/>
              </a:spcBef>
              <a:spcAft>
                <a:spcPts val="0"/>
              </a:spcAft>
              <a:buSzPts val="1400"/>
              <a:buNone/>
              <a:defRPr sz="3000"/>
            </a:lvl2pPr>
            <a:lvl3pPr lvl="2">
              <a:spcBef>
                <a:spcPts val="0"/>
              </a:spcBef>
              <a:spcAft>
                <a:spcPts val="0"/>
              </a:spcAft>
              <a:buSzPts val="1400"/>
              <a:buNone/>
              <a:defRPr sz="3000"/>
            </a:lvl3pPr>
            <a:lvl4pPr lvl="3">
              <a:spcBef>
                <a:spcPts val="0"/>
              </a:spcBef>
              <a:spcAft>
                <a:spcPts val="0"/>
              </a:spcAft>
              <a:buSzPts val="1400"/>
              <a:buNone/>
              <a:defRPr sz="3000"/>
            </a:lvl4pPr>
            <a:lvl5pPr lvl="4">
              <a:spcBef>
                <a:spcPts val="0"/>
              </a:spcBef>
              <a:spcAft>
                <a:spcPts val="0"/>
              </a:spcAft>
              <a:buSzPts val="1400"/>
              <a:buNone/>
              <a:defRPr sz="3000"/>
            </a:lvl5pPr>
            <a:lvl6pPr lvl="5">
              <a:spcBef>
                <a:spcPts val="0"/>
              </a:spcBef>
              <a:spcAft>
                <a:spcPts val="0"/>
              </a:spcAft>
              <a:buSzPts val="1400"/>
              <a:buNone/>
              <a:defRPr sz="3000"/>
            </a:lvl6pPr>
            <a:lvl7pPr lvl="6">
              <a:spcBef>
                <a:spcPts val="0"/>
              </a:spcBef>
              <a:spcAft>
                <a:spcPts val="0"/>
              </a:spcAft>
              <a:buSzPts val="1400"/>
              <a:buNone/>
              <a:defRPr sz="3000"/>
            </a:lvl7pPr>
            <a:lvl8pPr lvl="7">
              <a:spcBef>
                <a:spcPts val="0"/>
              </a:spcBef>
              <a:spcAft>
                <a:spcPts val="0"/>
              </a:spcAft>
              <a:buSzPts val="1400"/>
              <a:buNone/>
              <a:defRPr sz="3000"/>
            </a:lvl8pPr>
            <a:lvl9pPr lvl="8">
              <a:spcBef>
                <a:spcPts val="0"/>
              </a:spcBef>
              <a:spcAft>
                <a:spcPts val="0"/>
              </a:spcAft>
              <a:buSzPts val="1400"/>
              <a:buNone/>
              <a:defRPr sz="3000"/>
            </a:lvl9pPr>
          </a:lstStyle>
          <a:p>
            <a:endParaRPr/>
          </a:p>
        </p:txBody>
      </p:sp>
      <p:sp>
        <p:nvSpPr>
          <p:cNvPr id="28" name="Google Shape;28;p4"/>
          <p:cNvSpPr txBox="1">
            <a:spLocks noGrp="1"/>
          </p:cNvSpPr>
          <p:nvPr>
            <p:ph type="body" idx="1"/>
          </p:nvPr>
        </p:nvSpPr>
        <p:spPr>
          <a:xfrm>
            <a:off x="311700" y="1384233"/>
            <a:ext cx="8520600" cy="4555200"/>
          </a:xfrm>
          <a:prstGeom prst="rect">
            <a:avLst/>
          </a:prstGeom>
          <a:noFill/>
          <a:ln>
            <a:noFill/>
          </a:ln>
        </p:spPr>
        <p:txBody>
          <a:bodyPr spcFirstLastPara="1" wrap="square" lIns="91425" tIns="91425" rIns="91425" bIns="91425" anchor="t" anchorCtr="0"/>
          <a:lstStyle>
            <a:lvl1pPr marL="457200" lvl="0" indent="-406400" algn="l">
              <a:lnSpc>
                <a:spcPct val="90000"/>
              </a:lnSpc>
              <a:spcBef>
                <a:spcPts val="0"/>
              </a:spcBef>
              <a:spcAft>
                <a:spcPts val="0"/>
              </a:spcAft>
              <a:buClr>
                <a:schemeClr val="dk1"/>
              </a:buClr>
              <a:buSzPts val="2800"/>
              <a:buChar char="•"/>
              <a:defRPr/>
            </a:lvl1pPr>
            <a:lvl2pPr marL="914400" lvl="1" indent="-381000" algn="l">
              <a:lnSpc>
                <a:spcPct val="90000"/>
              </a:lnSpc>
              <a:spcBef>
                <a:spcPts val="0"/>
              </a:spcBef>
              <a:spcAft>
                <a:spcPts val="0"/>
              </a:spcAft>
              <a:buClr>
                <a:schemeClr val="dk1"/>
              </a:buClr>
              <a:buSzPts val="2400"/>
              <a:buChar char="•"/>
              <a:defRPr/>
            </a:lvl2pPr>
            <a:lvl3pPr marL="1371600" lvl="2" indent="-355600" algn="l">
              <a:lnSpc>
                <a:spcPct val="90000"/>
              </a:lnSpc>
              <a:spcBef>
                <a:spcPts val="0"/>
              </a:spcBef>
              <a:spcAft>
                <a:spcPts val="0"/>
              </a:spcAft>
              <a:buClr>
                <a:schemeClr val="dk1"/>
              </a:buClr>
              <a:buSzPts val="2000"/>
              <a:buChar char="•"/>
              <a:defRPr/>
            </a:lvl3pPr>
            <a:lvl4pPr marL="1828800" lvl="3" indent="-342900" algn="l">
              <a:lnSpc>
                <a:spcPct val="90000"/>
              </a:lnSpc>
              <a:spcBef>
                <a:spcPts val="0"/>
              </a:spcBef>
              <a:spcAft>
                <a:spcPts val="0"/>
              </a:spcAft>
              <a:buClr>
                <a:schemeClr val="dk1"/>
              </a:buClr>
              <a:buSzPts val="1800"/>
              <a:buChar char="•"/>
              <a:defRPr/>
            </a:lvl4pPr>
            <a:lvl5pPr marL="2286000" lvl="4" indent="-342900" algn="l">
              <a:lnSpc>
                <a:spcPct val="90000"/>
              </a:lnSpc>
              <a:spcBef>
                <a:spcPts val="0"/>
              </a:spcBef>
              <a:spcAft>
                <a:spcPts val="0"/>
              </a:spcAft>
              <a:buClr>
                <a:schemeClr val="dk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
        <p:nvSpPr>
          <p:cNvPr id="29" name="Google Shape;29;p4"/>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arl.org/storage/documents/publications/The_Impact_of_Information_Literacy_Instruction_on_Student_Success_October_2017.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ookman.idm.oclc.org/login?url=https://frame.credocourseware.com/courses/course-v1:Bethune-Cookman-University+INFOLIT-01+2017/xblock/block-v1:Bethune-Cookman-University+INFOLIT-01+2017+type@sequential+block@41c8cfa12c094681b7c9af623e12780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modules.zendesk.com/hc/en-us/articles/360007885812-Teaching-Guides-Credo-Instruc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mktg.credoreference.com/hubfs/Collateral/Reference/Curriculum%20Mapping%20of%20Instruct%20Multimedia.pdf" TargetMode="External"/><Relationship Id="rId4" Type="http://schemas.openxmlformats.org/officeDocument/2006/relationships/hyperlink" Target="https://mktg.credoreference.com/hubfs/Collateral/Reference/Instruct%20Multimedia%20Aligned%20with%20Research%20Assignment.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odules.zendesk.com/hc/en-us/categories/115001115026-Implementatio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mailto:support@credoreferenc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5" descr="CredoReference_Title_slide.jpg"/>
          <p:cNvPicPr preferRelativeResize="0"/>
          <p:nvPr/>
        </p:nvPicPr>
        <p:blipFill rotWithShape="1">
          <a:blip r:embed="rId3">
            <a:alphaModFix/>
          </a:blip>
          <a:srcRect/>
          <a:stretch/>
        </p:blipFill>
        <p:spPr>
          <a:xfrm>
            <a:off x="-3752" y="-1650"/>
            <a:ext cx="9144003" cy="6858001"/>
          </a:xfrm>
          <a:prstGeom prst="rect">
            <a:avLst/>
          </a:prstGeom>
          <a:noFill/>
          <a:ln>
            <a:noFill/>
          </a:ln>
        </p:spPr>
      </p:pic>
      <p:cxnSp>
        <p:nvCxnSpPr>
          <p:cNvPr id="98" name="Google Shape;98;p15"/>
          <p:cNvCxnSpPr/>
          <p:nvPr/>
        </p:nvCxnSpPr>
        <p:spPr>
          <a:xfrm>
            <a:off x="306750" y="5653601"/>
            <a:ext cx="8523000" cy="0"/>
          </a:xfrm>
          <a:prstGeom prst="straightConnector1">
            <a:avLst/>
          </a:prstGeom>
          <a:noFill/>
          <a:ln w="9525" cap="flat" cmpd="sng">
            <a:solidFill>
              <a:srgbClr val="666699"/>
            </a:solidFill>
            <a:prstDash val="solid"/>
            <a:round/>
            <a:headEnd type="none" w="sm" len="sm"/>
            <a:tailEnd type="none" w="sm" len="sm"/>
          </a:ln>
        </p:spPr>
      </p:cxnSp>
      <p:pic>
        <p:nvPicPr>
          <p:cNvPr id="99" name="Google Shape;99;p15" descr="CredoReference-logo.png"/>
          <p:cNvPicPr preferRelativeResize="0"/>
          <p:nvPr/>
        </p:nvPicPr>
        <p:blipFill rotWithShape="1">
          <a:blip r:embed="rId4">
            <a:alphaModFix/>
          </a:blip>
          <a:srcRect/>
          <a:stretch/>
        </p:blipFill>
        <p:spPr>
          <a:xfrm>
            <a:off x="230550" y="157925"/>
            <a:ext cx="1715251" cy="515774"/>
          </a:xfrm>
          <a:prstGeom prst="rect">
            <a:avLst/>
          </a:prstGeom>
          <a:noFill/>
          <a:ln>
            <a:noFill/>
          </a:ln>
        </p:spPr>
      </p:pic>
      <p:sp>
        <p:nvSpPr>
          <p:cNvPr id="100" name="Google Shape;100;p15"/>
          <p:cNvSpPr txBox="1"/>
          <p:nvPr/>
        </p:nvSpPr>
        <p:spPr>
          <a:xfrm>
            <a:off x="719848" y="5924145"/>
            <a:ext cx="8186028" cy="775929"/>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Clr>
                <a:srgbClr val="666699"/>
              </a:buClr>
              <a:buSzPts val="2000"/>
              <a:buFont typeface="Arial"/>
              <a:buNone/>
            </a:pPr>
            <a:r>
              <a:rPr lang="en-US" sz="2000" b="1" i="0" u="none" strike="noStrike" cap="none">
                <a:solidFill>
                  <a:srgbClr val="4596A2"/>
                </a:solidFill>
                <a:latin typeface="Arial"/>
                <a:ea typeface="Arial"/>
                <a:cs typeface="Arial"/>
                <a:sym typeface="Arial"/>
              </a:rPr>
              <a:t>Increasing Information Literacy in Online and On-Campus Classes</a:t>
            </a:r>
            <a:endParaRPr>
              <a:solidFill>
                <a:srgbClr val="4596A2"/>
              </a:solidFill>
            </a:endParaRPr>
          </a:p>
          <a:p>
            <a:pPr marL="0" marR="0" lvl="0" indent="0" algn="r" rtl="0">
              <a:spcBef>
                <a:spcPts val="0"/>
              </a:spcBef>
              <a:spcAft>
                <a:spcPts val="0"/>
              </a:spcAft>
              <a:buNone/>
            </a:pPr>
            <a:br>
              <a:rPr lang="en-US" sz="1200" b="0" i="1"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 2018 Credo Reference Limited. All Rights Reserved</a:t>
            </a:r>
            <a:endParaRPr sz="1200" b="1" i="0" u="none" strike="noStrike" cap="none">
              <a:solidFill>
                <a:srgbClr val="66669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p:nvPr/>
        </p:nvSpPr>
        <p:spPr>
          <a:xfrm>
            <a:off x="0" y="6416975"/>
            <a:ext cx="9144000" cy="441300"/>
          </a:xfrm>
          <a:prstGeom prst="rect">
            <a:avLst/>
          </a:prstGeom>
          <a:solidFill>
            <a:srgbClr val="4596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86" name="Google Shape;186;p24"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87" name="Google Shape;187;p24"/>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24"/>
          <p:cNvSpPr txBox="1"/>
          <p:nvPr/>
        </p:nvSpPr>
        <p:spPr>
          <a:xfrm>
            <a:off x="311700" y="1546698"/>
            <a:ext cx="8520600" cy="2267919"/>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666699"/>
              </a:buClr>
              <a:buSzPts val="3800"/>
              <a:buFont typeface="Arial"/>
              <a:buNone/>
            </a:pPr>
            <a:r>
              <a:rPr lang="en-US" sz="2800" b="1" dirty="0">
                <a:solidFill>
                  <a:srgbClr val="4596A2"/>
                </a:solidFill>
              </a:rPr>
              <a:t>Questions?</a:t>
            </a:r>
            <a:br>
              <a:rPr lang="en-US" sz="2800" b="1" dirty="0">
                <a:solidFill>
                  <a:srgbClr val="4596A2"/>
                </a:solidFill>
              </a:rPr>
            </a:br>
            <a:br>
              <a:rPr lang="en-US" sz="2800" b="1" dirty="0">
                <a:solidFill>
                  <a:srgbClr val="4596A2"/>
                </a:solidFill>
              </a:rPr>
            </a:br>
            <a:r>
              <a:rPr lang="en-US" sz="2800" dirty="0">
                <a:solidFill>
                  <a:srgbClr val="4596A2"/>
                </a:solidFill>
              </a:rPr>
              <a:t>Please contact </a:t>
            </a:r>
            <a:r>
              <a:rPr lang="en-US" sz="2800" dirty="0">
                <a:solidFill>
                  <a:srgbClr val="4596A2"/>
                </a:solidFill>
                <a:highlight>
                  <a:srgbClr val="FFFF00"/>
                </a:highlight>
              </a:rPr>
              <a:t>[library contact name, email, etc.]</a:t>
            </a:r>
            <a:br>
              <a:rPr lang="en-US" sz="2800" b="1" dirty="0">
                <a:solidFill>
                  <a:srgbClr val="4596A2"/>
                </a:solidFill>
              </a:rPr>
            </a:br>
            <a:br>
              <a:rPr lang="en-US" sz="3800" b="1" dirty="0">
                <a:solidFill>
                  <a:srgbClr val="4596A2"/>
                </a:solidFill>
              </a:rPr>
            </a:br>
            <a:br>
              <a:rPr lang="en-US" sz="4000" b="1" dirty="0">
                <a:solidFill>
                  <a:srgbClr val="4596A2"/>
                </a:solidFill>
              </a:rPr>
            </a:br>
            <a:endParaRPr sz="3800" b="1" dirty="0">
              <a:solidFill>
                <a:srgbClr val="4596A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p:nvPr/>
        </p:nvSpPr>
        <p:spPr>
          <a:xfrm>
            <a:off x="-15768" y="1188674"/>
            <a:ext cx="9159768" cy="1126945"/>
          </a:xfrm>
          <a:prstGeom prst="rect">
            <a:avLst/>
          </a:prstGeom>
          <a:solidFill>
            <a:srgbClr val="4596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 name="Google Shape;106;p16"/>
          <p:cNvSpPr txBox="1">
            <a:spLocks noGrp="1"/>
          </p:cNvSpPr>
          <p:nvPr>
            <p:ph type="body" idx="1"/>
          </p:nvPr>
        </p:nvSpPr>
        <p:spPr>
          <a:xfrm>
            <a:off x="204837" y="2526672"/>
            <a:ext cx="8794200" cy="2896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3F3F3F"/>
              </a:buClr>
              <a:buSzPts val="1700"/>
              <a:buNone/>
            </a:pPr>
            <a:r>
              <a:rPr lang="en-US" sz="1800" dirty="0">
                <a:solidFill>
                  <a:srgbClr val="3F3F3F"/>
                </a:solidFill>
                <a:latin typeface="Arial"/>
                <a:ea typeface="Arial"/>
                <a:cs typeface="Arial"/>
                <a:sym typeface="Arial"/>
              </a:rPr>
              <a:t>A 2017 survey* of 42,000 students in more than 1,700 courses at 12 major research universities showed that:</a:t>
            </a:r>
            <a:endParaRPr sz="1800" dirty="0">
              <a:latin typeface="Arial"/>
              <a:ea typeface="Arial"/>
              <a:cs typeface="Arial"/>
              <a:sym typeface="Arial"/>
            </a:endParaRPr>
          </a:p>
          <a:p>
            <a:pPr marL="0" lvl="0" indent="0" algn="l" rtl="0">
              <a:lnSpc>
                <a:spcPct val="90000"/>
              </a:lnSpc>
              <a:spcBef>
                <a:spcPts val="0"/>
              </a:spcBef>
              <a:spcAft>
                <a:spcPts val="0"/>
              </a:spcAft>
              <a:buClr>
                <a:schemeClr val="dk1"/>
              </a:buClr>
              <a:buSzPts val="1700"/>
              <a:buNone/>
            </a:pPr>
            <a:endParaRPr sz="1800" dirty="0">
              <a:solidFill>
                <a:srgbClr val="3F3F3F"/>
              </a:solidFill>
              <a:latin typeface="Arial"/>
              <a:ea typeface="Arial"/>
              <a:cs typeface="Arial"/>
              <a:sym typeface="Arial"/>
            </a:endParaRPr>
          </a:p>
          <a:p>
            <a:pPr marL="285750" lvl="0" indent="-292100" algn="l" rtl="0">
              <a:lnSpc>
                <a:spcPct val="90000"/>
              </a:lnSpc>
              <a:spcBef>
                <a:spcPts val="0"/>
              </a:spcBef>
              <a:spcAft>
                <a:spcPts val="0"/>
              </a:spcAft>
              <a:buClr>
                <a:srgbClr val="3F3F3F"/>
              </a:buClr>
              <a:buSzPts val="1800"/>
              <a:buFont typeface="Arial"/>
              <a:buChar char="❖"/>
            </a:pPr>
            <a:r>
              <a:rPr lang="en-US" sz="1800" b="1" dirty="0">
                <a:solidFill>
                  <a:srgbClr val="3F3F3F"/>
                </a:solidFill>
                <a:latin typeface="Arial"/>
                <a:ea typeface="Arial"/>
                <a:cs typeface="Arial"/>
                <a:sym typeface="Arial"/>
              </a:rPr>
              <a:t>Retention rates were higher </a:t>
            </a:r>
            <a:r>
              <a:rPr lang="en-US" sz="1800" dirty="0">
                <a:solidFill>
                  <a:srgbClr val="3F3F3F"/>
                </a:solidFill>
                <a:latin typeface="Arial"/>
                <a:ea typeface="Arial"/>
                <a:cs typeface="Arial"/>
                <a:sym typeface="Arial"/>
              </a:rPr>
              <a:t>for students whose courses included IL instruction.</a:t>
            </a:r>
            <a:endParaRPr sz="1800" dirty="0">
              <a:latin typeface="Arial"/>
              <a:ea typeface="Arial"/>
              <a:cs typeface="Arial"/>
              <a:sym typeface="Arial"/>
            </a:endParaRPr>
          </a:p>
          <a:p>
            <a:pPr marL="228600" lvl="0" indent="0" algn="l" rtl="0">
              <a:lnSpc>
                <a:spcPct val="90000"/>
              </a:lnSpc>
              <a:spcBef>
                <a:spcPts val="0"/>
              </a:spcBef>
              <a:spcAft>
                <a:spcPts val="0"/>
              </a:spcAft>
              <a:buNone/>
            </a:pPr>
            <a:endParaRPr sz="1800" dirty="0">
              <a:solidFill>
                <a:srgbClr val="3F3F3F"/>
              </a:solidFill>
              <a:latin typeface="Arial"/>
              <a:ea typeface="Arial"/>
              <a:cs typeface="Arial"/>
              <a:sym typeface="Arial"/>
            </a:endParaRPr>
          </a:p>
          <a:p>
            <a:pPr marL="285750" lvl="0" indent="-292100" algn="l" rtl="0">
              <a:lnSpc>
                <a:spcPct val="90000"/>
              </a:lnSpc>
              <a:spcBef>
                <a:spcPts val="0"/>
              </a:spcBef>
              <a:spcAft>
                <a:spcPts val="0"/>
              </a:spcAft>
              <a:buClr>
                <a:srgbClr val="3F3F3F"/>
              </a:buClr>
              <a:buSzPts val="1800"/>
              <a:buFont typeface="Arial"/>
              <a:buChar char="❖"/>
            </a:pPr>
            <a:r>
              <a:rPr lang="en-US" sz="1800" dirty="0">
                <a:solidFill>
                  <a:srgbClr val="3F3F3F"/>
                </a:solidFill>
                <a:latin typeface="Arial"/>
                <a:ea typeface="Arial"/>
                <a:cs typeface="Arial"/>
                <a:sym typeface="Arial"/>
              </a:rPr>
              <a:t>Students whose courses included IL instruction reported </a:t>
            </a:r>
            <a:r>
              <a:rPr lang="en-US" sz="1800" b="1" dirty="0">
                <a:solidFill>
                  <a:srgbClr val="3F3F3F"/>
                </a:solidFill>
                <a:latin typeface="Arial"/>
                <a:ea typeface="Arial"/>
                <a:cs typeface="Arial"/>
                <a:sym typeface="Arial"/>
              </a:rPr>
              <a:t>higher average first-year GPAs</a:t>
            </a:r>
            <a:r>
              <a:rPr lang="en-US" sz="1800" dirty="0">
                <a:solidFill>
                  <a:srgbClr val="3F3F3F"/>
                </a:solidFill>
                <a:latin typeface="Arial"/>
                <a:ea typeface="Arial"/>
                <a:cs typeface="Arial"/>
                <a:sym typeface="Arial"/>
              </a:rPr>
              <a:t> than those whose courses did not.</a:t>
            </a:r>
            <a:endParaRPr sz="1800" dirty="0">
              <a:latin typeface="Arial"/>
              <a:ea typeface="Arial"/>
              <a:cs typeface="Arial"/>
              <a:sym typeface="Arial"/>
            </a:endParaRPr>
          </a:p>
          <a:p>
            <a:pPr marL="228600" lvl="0" indent="0" algn="l" rtl="0">
              <a:lnSpc>
                <a:spcPct val="90000"/>
              </a:lnSpc>
              <a:spcBef>
                <a:spcPts val="0"/>
              </a:spcBef>
              <a:spcAft>
                <a:spcPts val="0"/>
              </a:spcAft>
              <a:buNone/>
            </a:pPr>
            <a:endParaRPr sz="1800" dirty="0">
              <a:solidFill>
                <a:srgbClr val="3F3F3F"/>
              </a:solidFill>
              <a:latin typeface="Arial"/>
              <a:ea typeface="Arial"/>
              <a:cs typeface="Arial"/>
              <a:sym typeface="Arial"/>
            </a:endParaRPr>
          </a:p>
          <a:p>
            <a:pPr marL="285750" lvl="0" indent="-292100" algn="l" rtl="0">
              <a:lnSpc>
                <a:spcPct val="90000"/>
              </a:lnSpc>
              <a:spcBef>
                <a:spcPts val="0"/>
              </a:spcBef>
              <a:spcAft>
                <a:spcPts val="0"/>
              </a:spcAft>
              <a:buClr>
                <a:srgbClr val="3F3F3F"/>
              </a:buClr>
              <a:buSzPts val="1800"/>
              <a:buFont typeface="Arial"/>
              <a:buChar char="❖"/>
            </a:pPr>
            <a:r>
              <a:rPr lang="en-US" sz="1800" dirty="0">
                <a:solidFill>
                  <a:srgbClr val="3F3F3F"/>
                </a:solidFill>
                <a:latin typeface="Arial"/>
                <a:ea typeface="Arial"/>
                <a:cs typeface="Arial"/>
                <a:sym typeface="Arial"/>
              </a:rPr>
              <a:t>Students who took IL instruction </a:t>
            </a:r>
            <a:r>
              <a:rPr lang="en-US" sz="1800" b="1" dirty="0">
                <a:solidFill>
                  <a:srgbClr val="3F3F3F"/>
                </a:solidFill>
                <a:latin typeface="Arial"/>
                <a:ea typeface="Arial"/>
                <a:cs typeface="Arial"/>
                <a:sym typeface="Arial"/>
              </a:rPr>
              <a:t>successfully completed 1.8 more credit hours per year </a:t>
            </a:r>
            <a:r>
              <a:rPr lang="en-US" sz="1800" dirty="0">
                <a:solidFill>
                  <a:srgbClr val="3F3F3F"/>
                </a:solidFill>
                <a:latin typeface="Arial"/>
                <a:ea typeface="Arial"/>
                <a:cs typeface="Arial"/>
                <a:sym typeface="Arial"/>
              </a:rPr>
              <a:t>than students who did not.</a:t>
            </a:r>
            <a:endParaRPr sz="1800" b="1" dirty="0">
              <a:solidFill>
                <a:srgbClr val="3F3F3F"/>
              </a:solidFill>
              <a:latin typeface="Arial"/>
              <a:ea typeface="Arial"/>
              <a:cs typeface="Arial"/>
              <a:sym typeface="Arial"/>
            </a:endParaRPr>
          </a:p>
          <a:p>
            <a:pPr marL="228600" lvl="0" indent="-114300" algn="l" rtl="0">
              <a:lnSpc>
                <a:spcPct val="90000"/>
              </a:lnSpc>
              <a:spcBef>
                <a:spcPts val="0"/>
              </a:spcBef>
              <a:spcAft>
                <a:spcPts val="0"/>
              </a:spcAft>
              <a:buClr>
                <a:schemeClr val="dk1"/>
              </a:buClr>
              <a:buSzPts val="1800"/>
              <a:buNone/>
            </a:pPr>
            <a:endParaRPr sz="1800" b="1" dirty="0">
              <a:latin typeface="Arial"/>
              <a:ea typeface="Arial"/>
              <a:cs typeface="Arial"/>
              <a:sym typeface="Arial"/>
            </a:endParaRPr>
          </a:p>
        </p:txBody>
      </p:sp>
      <p:sp>
        <p:nvSpPr>
          <p:cNvPr id="107" name="Google Shape;107;p16"/>
          <p:cNvSpPr/>
          <p:nvPr/>
        </p:nvSpPr>
        <p:spPr>
          <a:xfrm>
            <a:off x="0" y="6416975"/>
            <a:ext cx="9144000" cy="441300"/>
          </a:xfrm>
          <a:prstGeom prst="rect">
            <a:avLst/>
          </a:prstGeom>
          <a:solidFill>
            <a:srgbClr val="4596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108" name="Google Shape;108;p16"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09" name="Google Shape;109;p16"/>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1" u="none" strike="noStrike" cap="none">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6"/>
          <p:cNvSpPr txBox="1"/>
          <p:nvPr/>
        </p:nvSpPr>
        <p:spPr>
          <a:xfrm>
            <a:off x="204834" y="1231125"/>
            <a:ext cx="8939100" cy="818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600"/>
              <a:buFont typeface="Helvetica Neue"/>
              <a:buNone/>
            </a:pPr>
            <a:r>
              <a:rPr lang="en-US" sz="1800" b="1" i="0" u="none" strike="noStrike" cap="none">
                <a:solidFill>
                  <a:schemeClr val="lt1"/>
                </a:solidFill>
                <a:latin typeface="Arial"/>
                <a:ea typeface="Arial"/>
                <a:cs typeface="Arial"/>
                <a:sym typeface="Arial"/>
              </a:rPr>
              <a:t>Information Literacy (IL) refers to the ability to recognize a need for information and to find, analyze, and synthesize related material from books, articles, websites and more. </a:t>
            </a:r>
            <a:endParaRPr sz="1800"/>
          </a:p>
          <a:p>
            <a:pPr marL="0" marR="0" lvl="0" indent="0" algn="l" rtl="0">
              <a:lnSpc>
                <a:spcPct val="115000"/>
              </a:lnSpc>
              <a:spcBef>
                <a:spcPts val="1600"/>
              </a:spcBef>
              <a:spcAft>
                <a:spcPts val="0"/>
              </a:spcAft>
              <a:buClr>
                <a:schemeClr val="dk2"/>
              </a:buClr>
              <a:buSzPts val="1800"/>
              <a:buFont typeface="Helvetica Neue"/>
              <a:buNone/>
            </a:pPr>
            <a:endParaRPr sz="1800" b="1" i="0" u="none" strike="noStrike" cap="none">
              <a:solidFill>
                <a:schemeClr val="lt1"/>
              </a:solidFill>
              <a:latin typeface="Arial"/>
              <a:ea typeface="Arial"/>
              <a:cs typeface="Arial"/>
              <a:sym typeface="Arial"/>
            </a:endParaRPr>
          </a:p>
        </p:txBody>
      </p:sp>
      <p:sp>
        <p:nvSpPr>
          <p:cNvPr id="111" name="Google Shape;111;p16"/>
          <p:cNvSpPr txBox="1"/>
          <p:nvPr/>
        </p:nvSpPr>
        <p:spPr>
          <a:xfrm>
            <a:off x="167045" y="5614409"/>
            <a:ext cx="8794141" cy="74516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200"/>
              <a:buFont typeface="Helvetica Neue"/>
              <a:buNone/>
            </a:pPr>
            <a:r>
              <a:rPr lang="en-US" sz="1200" b="0" i="0" u="none" strike="noStrike" cap="none" dirty="0">
                <a:solidFill>
                  <a:schemeClr val="dk2"/>
                </a:solidFill>
                <a:latin typeface="Arial"/>
                <a:ea typeface="Arial"/>
                <a:cs typeface="Arial"/>
                <a:sym typeface="Arial"/>
              </a:rPr>
              <a:t>*</a:t>
            </a:r>
            <a:r>
              <a:rPr lang="en-US" sz="1200" b="0" i="0" u="sng" strike="noStrike" cap="none" dirty="0">
                <a:solidFill>
                  <a:schemeClr val="hlink"/>
                </a:solidFill>
                <a:latin typeface="Arial"/>
                <a:ea typeface="Arial"/>
                <a:cs typeface="Arial"/>
                <a:sym typeface="Arial"/>
                <a:hlinkClick r:id="rId4"/>
              </a:rPr>
              <a:t>http://www.arl.org/storage/documents/publications/The_Impact_of_Information_Literacy_Instruction_on_Student_Success_October_2017.pdf</a:t>
            </a:r>
            <a:endParaRPr sz="1200" b="0" i="0" u="sng" strike="noStrike" cap="none" dirty="0">
              <a:solidFill>
                <a:schemeClr val="dk2"/>
              </a:solidFill>
              <a:latin typeface="Arial"/>
              <a:ea typeface="Arial"/>
              <a:cs typeface="Arial"/>
              <a:sym typeface="Arial"/>
            </a:endParaRPr>
          </a:p>
          <a:p>
            <a:pPr marL="0" marR="0" lvl="0" indent="0" algn="ctr" rtl="0">
              <a:lnSpc>
                <a:spcPct val="115000"/>
              </a:lnSpc>
              <a:spcBef>
                <a:spcPts val="1600"/>
              </a:spcBef>
              <a:spcAft>
                <a:spcPts val="0"/>
              </a:spcAft>
              <a:buClr>
                <a:schemeClr val="dk2"/>
              </a:buClr>
              <a:buSzPts val="1400"/>
              <a:buFont typeface="Helvetica Neue"/>
              <a:buNone/>
            </a:pPr>
            <a:br>
              <a:rPr lang="en-US" sz="1400" b="0" i="0" u="none" strike="noStrike" cap="none" dirty="0">
                <a:solidFill>
                  <a:schemeClr val="dk2"/>
                </a:solidFill>
                <a:latin typeface="Helvetica Neue"/>
                <a:ea typeface="Helvetica Neue"/>
                <a:cs typeface="Helvetica Neue"/>
                <a:sym typeface="Helvetica Neue"/>
              </a:rPr>
            </a:br>
            <a:endParaRPr sz="1800" b="1" i="0" u="none" strike="noStrike" cap="none" dirty="0">
              <a:solidFill>
                <a:schemeClr val="dk2"/>
              </a:solidFill>
              <a:latin typeface="Helvetica Neue"/>
              <a:ea typeface="Helvetica Neue"/>
              <a:cs typeface="Helvetica Neue"/>
              <a:sym typeface="Helvetica Neue"/>
            </a:endParaRPr>
          </a:p>
          <a:p>
            <a:pPr marL="285750" marR="0" lvl="0" indent="-171450" algn="l" rtl="0">
              <a:lnSpc>
                <a:spcPct val="115000"/>
              </a:lnSpc>
              <a:spcBef>
                <a:spcPts val="1600"/>
              </a:spcBef>
              <a:spcAft>
                <a:spcPts val="0"/>
              </a:spcAft>
              <a:buClr>
                <a:schemeClr val="dk2"/>
              </a:buClr>
              <a:buSzPts val="1800"/>
              <a:buFont typeface="Arial"/>
              <a:buNone/>
            </a:pPr>
            <a:endParaRPr sz="1800" b="1" i="0" u="none" strike="noStrike" cap="none" dirty="0">
              <a:solidFill>
                <a:schemeClr val="dk2"/>
              </a:solidFill>
              <a:latin typeface="Helvetica Neue"/>
              <a:ea typeface="Helvetica Neue"/>
              <a:cs typeface="Helvetica Neue"/>
              <a:sym typeface="Helvetica Neue"/>
            </a:endParaRPr>
          </a:p>
          <a:p>
            <a:pPr marL="285750" marR="0" lvl="0" indent="-171450" algn="l" rtl="0">
              <a:lnSpc>
                <a:spcPct val="115000"/>
              </a:lnSpc>
              <a:spcBef>
                <a:spcPts val="1600"/>
              </a:spcBef>
              <a:spcAft>
                <a:spcPts val="0"/>
              </a:spcAft>
              <a:buClr>
                <a:schemeClr val="dk2"/>
              </a:buClr>
              <a:buSzPts val="1800"/>
              <a:buFont typeface="Arial"/>
              <a:buNone/>
            </a:pPr>
            <a:endParaRPr sz="1800" b="1" i="0" u="none" strike="noStrike" cap="none" dirty="0">
              <a:solidFill>
                <a:schemeClr val="dk2"/>
              </a:solidFill>
              <a:latin typeface="Helvetica Neue"/>
              <a:ea typeface="Helvetica Neue"/>
              <a:cs typeface="Helvetica Neue"/>
              <a:sym typeface="Helvetica Neue"/>
            </a:endParaRPr>
          </a:p>
          <a:p>
            <a:pPr marL="0" marR="0" lvl="0" indent="0" algn="l" rtl="0">
              <a:lnSpc>
                <a:spcPct val="115000"/>
              </a:lnSpc>
              <a:spcBef>
                <a:spcPts val="1600"/>
              </a:spcBef>
              <a:spcAft>
                <a:spcPts val="0"/>
              </a:spcAft>
              <a:buClr>
                <a:schemeClr val="dk2"/>
              </a:buClr>
              <a:buSzPts val="1800"/>
              <a:buFont typeface="Helvetica Neue"/>
              <a:buNone/>
            </a:pPr>
            <a:endParaRPr sz="1800" b="1" i="0" u="none" strike="noStrike" cap="none" dirty="0">
              <a:solidFill>
                <a:schemeClr val="dk2"/>
              </a:solidFill>
              <a:latin typeface="Helvetica Neue"/>
              <a:ea typeface="Helvetica Neue"/>
              <a:cs typeface="Helvetica Neue"/>
              <a:sym typeface="Helvetica Neue"/>
            </a:endParaRPr>
          </a:p>
        </p:txBody>
      </p:sp>
      <p:sp>
        <p:nvSpPr>
          <p:cNvPr id="112" name="Google Shape;112;p16"/>
          <p:cNvSpPr txBox="1">
            <a:spLocks noGrp="1"/>
          </p:cNvSpPr>
          <p:nvPr>
            <p:ph type="title"/>
          </p:nvPr>
        </p:nvSpPr>
        <p:spPr>
          <a:xfrm>
            <a:off x="204782" y="467636"/>
            <a:ext cx="8939218"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666699"/>
              </a:buClr>
              <a:buSzPts val="2800"/>
              <a:buFont typeface="Arial"/>
              <a:buNone/>
            </a:pPr>
            <a:r>
              <a:rPr lang="en-US" sz="2800" b="1">
                <a:solidFill>
                  <a:srgbClr val="4596A2"/>
                </a:solidFill>
                <a:latin typeface="Arial"/>
                <a:ea typeface="Arial"/>
                <a:cs typeface="Arial"/>
                <a:sym typeface="Arial"/>
              </a:rPr>
              <a:t>What is Information Literacy? Why is it Important?</a:t>
            </a:r>
            <a:endParaRPr>
              <a:solidFill>
                <a:srgbClr val="4596A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p:nvPr/>
        </p:nvSpPr>
        <p:spPr>
          <a:xfrm>
            <a:off x="52812" y="1473830"/>
            <a:ext cx="9159768" cy="1126945"/>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8" name="Google Shape;118;p17"/>
          <p:cNvSpPr txBox="1">
            <a:spLocks noGrp="1"/>
          </p:cNvSpPr>
          <p:nvPr>
            <p:ph type="body" idx="1"/>
          </p:nvPr>
        </p:nvSpPr>
        <p:spPr>
          <a:xfrm>
            <a:off x="174928" y="1576552"/>
            <a:ext cx="8794141" cy="4502648"/>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lt1"/>
              </a:buClr>
              <a:buSzPts val="1800"/>
              <a:buNone/>
            </a:pPr>
            <a:r>
              <a:rPr lang="en-US" sz="1800">
                <a:solidFill>
                  <a:schemeClr val="lt1"/>
                </a:solidFill>
                <a:latin typeface="Arial"/>
                <a:ea typeface="Arial"/>
                <a:cs typeface="Arial"/>
                <a:sym typeface="Arial"/>
              </a:rPr>
              <a:t>Online students need the same IL skills as on-campus students do, and all students need reinforcement of IL concepts over time. Professors of both sets of students lack the time to present these concepts in depth, however.</a:t>
            </a:r>
            <a:br>
              <a:rPr lang="en-US">
                <a:latin typeface="Arial"/>
                <a:ea typeface="Arial"/>
                <a:cs typeface="Arial"/>
                <a:sym typeface="Arial"/>
              </a:rPr>
            </a:br>
            <a:endParaRPr sz="1800" b="1">
              <a:latin typeface="Arial"/>
              <a:ea typeface="Arial"/>
              <a:cs typeface="Arial"/>
              <a:sym typeface="Arial"/>
            </a:endParaRPr>
          </a:p>
          <a:p>
            <a:pPr marL="285750" lvl="0" indent="-171450" algn="l" rtl="0">
              <a:lnSpc>
                <a:spcPct val="90000"/>
              </a:lnSpc>
              <a:spcBef>
                <a:spcPts val="0"/>
              </a:spcBef>
              <a:spcAft>
                <a:spcPts val="0"/>
              </a:spcAft>
              <a:buClr>
                <a:schemeClr val="dk1"/>
              </a:buClr>
              <a:buSzPts val="1800"/>
              <a:buFont typeface="Arial"/>
              <a:buNone/>
            </a:pPr>
            <a:endParaRPr sz="1800" b="1">
              <a:latin typeface="Arial"/>
              <a:ea typeface="Arial"/>
              <a:cs typeface="Arial"/>
              <a:sym typeface="Arial"/>
            </a:endParaRPr>
          </a:p>
          <a:p>
            <a:pPr marL="285750" lvl="0" indent="-171450" algn="l" rtl="0">
              <a:lnSpc>
                <a:spcPct val="90000"/>
              </a:lnSpc>
              <a:spcBef>
                <a:spcPts val="0"/>
              </a:spcBef>
              <a:spcAft>
                <a:spcPts val="0"/>
              </a:spcAft>
              <a:buClr>
                <a:schemeClr val="dk1"/>
              </a:buClr>
              <a:buSzPts val="1800"/>
              <a:buFont typeface="Arial"/>
              <a:buNone/>
            </a:pPr>
            <a:endParaRPr sz="1800" b="1">
              <a:latin typeface="Arial"/>
              <a:ea typeface="Arial"/>
              <a:cs typeface="Arial"/>
              <a:sym typeface="Arial"/>
            </a:endParaRPr>
          </a:p>
          <a:p>
            <a:pPr marL="228600" lvl="0" indent="-114300" algn="l" rtl="0">
              <a:lnSpc>
                <a:spcPct val="90000"/>
              </a:lnSpc>
              <a:spcBef>
                <a:spcPts val="0"/>
              </a:spcBef>
              <a:spcAft>
                <a:spcPts val="0"/>
              </a:spcAft>
              <a:buClr>
                <a:schemeClr val="dk1"/>
              </a:buClr>
              <a:buSzPts val="1800"/>
              <a:buNone/>
            </a:pPr>
            <a:endParaRPr sz="1800" b="1">
              <a:latin typeface="Arial"/>
              <a:ea typeface="Arial"/>
              <a:cs typeface="Arial"/>
              <a:sym typeface="Arial"/>
            </a:endParaRPr>
          </a:p>
          <a:p>
            <a:pPr marL="228600" lvl="0" indent="-139700" algn="l" rtl="0">
              <a:lnSpc>
                <a:spcPct val="90000"/>
              </a:lnSpc>
              <a:spcBef>
                <a:spcPts val="0"/>
              </a:spcBef>
              <a:spcAft>
                <a:spcPts val="0"/>
              </a:spcAft>
              <a:buClr>
                <a:schemeClr val="dk1"/>
              </a:buClr>
              <a:buSzPts val="1400"/>
              <a:buNone/>
            </a:pPr>
            <a:endParaRPr>
              <a:latin typeface="Arial"/>
              <a:ea typeface="Arial"/>
              <a:cs typeface="Arial"/>
              <a:sym typeface="Arial"/>
            </a:endParaRPr>
          </a:p>
        </p:txBody>
      </p:sp>
      <p:sp>
        <p:nvSpPr>
          <p:cNvPr id="119" name="Google Shape;119;p17"/>
          <p:cNvSpPr/>
          <p:nvPr/>
        </p:nvSpPr>
        <p:spPr>
          <a:xfrm>
            <a:off x="0" y="6416975"/>
            <a:ext cx="9144000" cy="441300"/>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20" name="Google Shape;120;p17"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21" name="Google Shape;121;p17"/>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7"/>
          <p:cNvSpPr txBox="1"/>
          <p:nvPr/>
        </p:nvSpPr>
        <p:spPr>
          <a:xfrm>
            <a:off x="182813" y="2882316"/>
            <a:ext cx="8794141" cy="450264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Helvetica Neue"/>
              <a:buNone/>
            </a:pPr>
            <a:r>
              <a:rPr lang="en-US" sz="1800" b="0" i="0" u="none" strike="noStrike" cap="none" dirty="0">
                <a:solidFill>
                  <a:srgbClr val="3F3F3F"/>
                </a:solidFill>
                <a:latin typeface="Arial"/>
                <a:ea typeface="Arial"/>
                <a:cs typeface="Arial"/>
                <a:sym typeface="Arial"/>
              </a:rPr>
              <a:t>With these issues and the needs of our entire population in mind, </a:t>
            </a:r>
            <a:r>
              <a:rPr lang="en-US" sz="1800" b="0" i="0" u="none" strike="noStrike" cap="none" dirty="0">
                <a:solidFill>
                  <a:srgbClr val="3F3F3F"/>
                </a:solidFill>
                <a:highlight>
                  <a:srgbClr val="FFFF00"/>
                </a:highlight>
                <a:latin typeface="Arial"/>
                <a:ea typeface="Arial"/>
                <a:cs typeface="Arial"/>
                <a:sym typeface="Arial"/>
              </a:rPr>
              <a:t>[library name]</a:t>
            </a:r>
            <a:r>
              <a:rPr lang="en-US" sz="1800" b="0" i="0" u="none" strike="noStrike" cap="none" dirty="0">
                <a:solidFill>
                  <a:srgbClr val="3F3F3F"/>
                </a:solidFill>
                <a:latin typeface="Arial"/>
                <a:ea typeface="Arial"/>
                <a:cs typeface="Arial"/>
                <a:sym typeface="Arial"/>
              </a:rPr>
              <a:t> has subscribed to </a:t>
            </a:r>
            <a:r>
              <a:rPr lang="en-US" sz="1800" i="0" u="none" strike="noStrike" cap="none" dirty="0">
                <a:solidFill>
                  <a:srgbClr val="3F3F3F"/>
                </a:solidFill>
                <a:latin typeface="Arial"/>
                <a:ea typeface="Arial"/>
                <a:cs typeface="Arial"/>
                <a:sym typeface="Arial"/>
              </a:rPr>
              <a:t>Credo’s</a:t>
            </a:r>
            <a:r>
              <a:rPr lang="en-US" sz="1800" b="1" i="0" u="none" strike="noStrike" cap="none" dirty="0">
                <a:solidFill>
                  <a:srgbClr val="3F3F3F"/>
                </a:solidFill>
                <a:latin typeface="Arial"/>
                <a:ea typeface="Arial"/>
                <a:cs typeface="Arial"/>
                <a:sym typeface="Arial"/>
              </a:rPr>
              <a:t> Information Literacy – Core</a:t>
            </a:r>
            <a:r>
              <a:rPr lang="en-US" sz="1800" b="0" i="0" u="none" strike="noStrike" cap="none" dirty="0">
                <a:solidFill>
                  <a:srgbClr val="3F3F3F"/>
                </a:solidFill>
                <a:latin typeface="Arial"/>
                <a:ea typeface="Arial"/>
                <a:cs typeface="Arial"/>
                <a:sym typeface="Arial"/>
              </a:rPr>
              <a:t>, a set of online resources that aims to:</a:t>
            </a:r>
            <a:endParaRPr sz="1800" dirty="0"/>
          </a:p>
          <a:p>
            <a:pPr marL="285750" marR="0" lvl="0" indent="-285750" algn="l" rtl="0">
              <a:lnSpc>
                <a:spcPct val="115000"/>
              </a:lnSpc>
              <a:spcBef>
                <a:spcPts val="1600"/>
              </a:spcBef>
              <a:spcAft>
                <a:spcPts val="0"/>
              </a:spcAft>
              <a:buClr>
                <a:schemeClr val="dk2"/>
              </a:buClr>
              <a:buSzPts val="1800"/>
              <a:buFont typeface="Arial"/>
              <a:buChar char="❖"/>
            </a:pPr>
            <a:r>
              <a:rPr lang="en-US" sz="1800" b="0" i="0" u="none" strike="noStrike" cap="none" dirty="0">
                <a:solidFill>
                  <a:srgbClr val="3F3F3F"/>
                </a:solidFill>
                <a:latin typeface="Arial"/>
                <a:ea typeface="Arial"/>
                <a:cs typeface="Arial"/>
                <a:sym typeface="Arial"/>
              </a:rPr>
              <a:t>Help students learn how to find relevant and reliable library and other research materials</a:t>
            </a:r>
            <a:endParaRPr sz="1800" dirty="0"/>
          </a:p>
          <a:p>
            <a:pPr marL="285750" marR="0" lvl="0" indent="-285750" algn="l" rtl="0">
              <a:lnSpc>
                <a:spcPct val="115000"/>
              </a:lnSpc>
              <a:spcBef>
                <a:spcPts val="1600"/>
              </a:spcBef>
              <a:spcAft>
                <a:spcPts val="0"/>
              </a:spcAft>
              <a:buClr>
                <a:schemeClr val="dk2"/>
              </a:buClr>
              <a:buSzPts val="1800"/>
              <a:buFont typeface="Arial"/>
              <a:buChar char="❖"/>
            </a:pPr>
            <a:r>
              <a:rPr lang="en-US" sz="1800" b="0" i="0" u="none" strike="noStrike" cap="none" dirty="0">
                <a:solidFill>
                  <a:srgbClr val="3F3F3F"/>
                </a:solidFill>
                <a:latin typeface="Arial"/>
                <a:ea typeface="Arial"/>
                <a:cs typeface="Arial"/>
                <a:sym typeface="Arial"/>
              </a:rPr>
              <a:t>Formulate appropriate, workable research questions</a:t>
            </a:r>
            <a:endParaRPr sz="1800" dirty="0"/>
          </a:p>
          <a:p>
            <a:pPr marL="285750" marR="0" lvl="0" indent="-285750" algn="l" rtl="0">
              <a:lnSpc>
                <a:spcPct val="115000"/>
              </a:lnSpc>
              <a:spcBef>
                <a:spcPts val="1600"/>
              </a:spcBef>
              <a:spcAft>
                <a:spcPts val="0"/>
              </a:spcAft>
              <a:buClr>
                <a:schemeClr val="dk2"/>
              </a:buClr>
              <a:buSzPts val="1800"/>
              <a:buFont typeface="Arial"/>
              <a:buChar char="❖"/>
            </a:pPr>
            <a:r>
              <a:rPr lang="en-US" sz="1800" b="0" i="0" u="none" strike="noStrike" cap="none" dirty="0">
                <a:solidFill>
                  <a:srgbClr val="3F3F3F"/>
                </a:solidFill>
                <a:latin typeface="Arial"/>
                <a:ea typeface="Arial"/>
                <a:cs typeface="Arial"/>
                <a:sym typeface="Arial"/>
              </a:rPr>
              <a:t>Synthesize what they learn into a final product such as a research paper, including citations that are apt for their field</a:t>
            </a:r>
            <a:endParaRPr sz="1800" dirty="0"/>
          </a:p>
          <a:p>
            <a:pPr marL="0" marR="0" lvl="0" indent="0" algn="l" rtl="0">
              <a:lnSpc>
                <a:spcPct val="115000"/>
              </a:lnSpc>
              <a:spcBef>
                <a:spcPts val="1600"/>
              </a:spcBef>
              <a:spcAft>
                <a:spcPts val="0"/>
              </a:spcAft>
              <a:buClr>
                <a:schemeClr val="dk2"/>
              </a:buClr>
              <a:buSzPts val="1800"/>
              <a:buFont typeface="Helvetica Neue"/>
              <a:buNone/>
            </a:pPr>
            <a:endParaRPr sz="1800" b="0"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400"/>
              <a:buFont typeface="Helvetica Neue"/>
              <a:buNone/>
            </a:pPr>
            <a:br>
              <a:rPr lang="en-US" sz="1400" b="0" i="0" u="none" strike="noStrike" cap="none" dirty="0">
                <a:solidFill>
                  <a:schemeClr val="dk2"/>
                </a:solidFill>
                <a:latin typeface="Arial"/>
                <a:ea typeface="Arial"/>
                <a:cs typeface="Arial"/>
                <a:sym typeface="Arial"/>
              </a:rPr>
            </a:br>
            <a:endParaRPr sz="1800" b="1" i="0" u="none" strike="noStrike" cap="none" dirty="0">
              <a:solidFill>
                <a:schemeClr val="dk2"/>
              </a:solidFill>
              <a:latin typeface="Arial"/>
              <a:ea typeface="Arial"/>
              <a:cs typeface="Arial"/>
              <a:sym typeface="Arial"/>
            </a:endParaRPr>
          </a:p>
          <a:p>
            <a:pPr marL="285750" marR="0" lvl="0" indent="-171450" algn="l" rtl="0">
              <a:lnSpc>
                <a:spcPct val="115000"/>
              </a:lnSpc>
              <a:spcBef>
                <a:spcPts val="1600"/>
              </a:spcBef>
              <a:spcAft>
                <a:spcPts val="0"/>
              </a:spcAft>
              <a:buClr>
                <a:schemeClr val="dk2"/>
              </a:buClr>
              <a:buSzPts val="1800"/>
              <a:buFont typeface="Arial"/>
              <a:buNone/>
            </a:pPr>
            <a:endParaRPr sz="1800" b="1" i="0" u="none" strike="noStrike" cap="none" dirty="0">
              <a:solidFill>
                <a:schemeClr val="dk2"/>
              </a:solidFill>
              <a:latin typeface="Arial"/>
              <a:ea typeface="Arial"/>
              <a:cs typeface="Arial"/>
              <a:sym typeface="Arial"/>
            </a:endParaRPr>
          </a:p>
          <a:p>
            <a:pPr marL="285750" marR="0" lvl="0" indent="-171450" algn="l" rtl="0">
              <a:lnSpc>
                <a:spcPct val="115000"/>
              </a:lnSpc>
              <a:spcBef>
                <a:spcPts val="1600"/>
              </a:spcBef>
              <a:spcAft>
                <a:spcPts val="0"/>
              </a:spcAft>
              <a:buClr>
                <a:schemeClr val="dk2"/>
              </a:buClr>
              <a:buSzPts val="1800"/>
              <a:buFont typeface="Arial"/>
              <a:buNone/>
            </a:pPr>
            <a:endParaRPr sz="1800" b="1"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Helvetica Neue"/>
              <a:buNone/>
            </a:pPr>
            <a:endParaRPr sz="1800" b="1" i="0" u="none" strike="noStrike" cap="none" dirty="0">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400"/>
              <a:buFont typeface="Helvetica Neue"/>
              <a:buNone/>
            </a:pPr>
            <a:endParaRPr sz="1400" b="0" i="0" u="none" strike="noStrike" cap="none" dirty="0">
              <a:solidFill>
                <a:schemeClr val="dk2"/>
              </a:solidFill>
              <a:latin typeface="Arial"/>
              <a:ea typeface="Arial"/>
              <a:cs typeface="Arial"/>
              <a:sym typeface="Arial"/>
            </a:endParaRPr>
          </a:p>
        </p:txBody>
      </p:sp>
      <p:sp>
        <p:nvSpPr>
          <p:cNvPr id="123" name="Google Shape;123;p17"/>
          <p:cNvSpPr txBox="1"/>
          <p:nvPr/>
        </p:nvSpPr>
        <p:spPr>
          <a:xfrm>
            <a:off x="204782" y="428790"/>
            <a:ext cx="8939218" cy="7635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666699"/>
              </a:buClr>
              <a:buSzPts val="2800"/>
              <a:buFont typeface="Arial"/>
              <a:buNone/>
            </a:pPr>
            <a:r>
              <a:rPr lang="en-US" sz="2800" b="1">
                <a:solidFill>
                  <a:srgbClr val="D2604E"/>
                </a:solidFill>
                <a:latin typeface="Arial"/>
                <a:ea typeface="Arial"/>
                <a:cs typeface="Arial"/>
                <a:sym typeface="Arial"/>
              </a:rPr>
              <a:t>How Can Information Literacy be Taught in my Online Class? </a:t>
            </a:r>
            <a:endParaRPr>
              <a:solidFill>
                <a:srgbClr val="D2604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311700" y="440966"/>
            <a:ext cx="8520600" cy="1201854"/>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666699"/>
              </a:buClr>
              <a:buSzPts val="3000"/>
              <a:buFont typeface="Arial"/>
              <a:buNone/>
            </a:pPr>
            <a:r>
              <a:rPr lang="en-US" b="1" dirty="0">
                <a:solidFill>
                  <a:srgbClr val="D2604E"/>
                </a:solidFill>
                <a:latin typeface="Arial"/>
                <a:ea typeface="Arial"/>
                <a:cs typeface="Arial"/>
                <a:sym typeface="Arial"/>
              </a:rPr>
              <a:t>Credo Information Literacy – Core </a:t>
            </a:r>
            <a:br>
              <a:rPr lang="en-US" b="1" dirty="0">
                <a:solidFill>
                  <a:srgbClr val="D2604E"/>
                </a:solidFill>
                <a:latin typeface="Arial"/>
                <a:ea typeface="Arial"/>
                <a:cs typeface="Arial"/>
                <a:sym typeface="Arial"/>
              </a:rPr>
            </a:br>
            <a:r>
              <a:rPr lang="en-US" b="1" dirty="0">
                <a:solidFill>
                  <a:srgbClr val="D2604E"/>
                </a:solidFill>
                <a:latin typeface="Arial"/>
                <a:ea typeface="Arial"/>
                <a:cs typeface="Arial"/>
                <a:sym typeface="Arial"/>
              </a:rPr>
              <a:t>E</a:t>
            </a:r>
            <a:r>
              <a:rPr lang="en-US" sz="3000" b="1" dirty="0">
                <a:solidFill>
                  <a:srgbClr val="D2604E"/>
                </a:solidFill>
                <a:latin typeface="Arial"/>
                <a:ea typeface="Arial"/>
                <a:cs typeface="Arial"/>
                <a:sym typeface="Arial"/>
              </a:rPr>
              <a:t>nhances What You’re Already Doing</a:t>
            </a:r>
            <a:endParaRPr sz="3000" b="1" dirty="0">
              <a:solidFill>
                <a:srgbClr val="D2604E"/>
              </a:solidFill>
              <a:latin typeface="Arial"/>
              <a:ea typeface="Arial"/>
              <a:cs typeface="Arial"/>
              <a:sym typeface="Arial"/>
            </a:endParaRPr>
          </a:p>
        </p:txBody>
      </p:sp>
      <p:sp>
        <p:nvSpPr>
          <p:cNvPr id="129" name="Google Shape;129;p18"/>
          <p:cNvSpPr txBox="1">
            <a:spLocks noGrp="1"/>
          </p:cNvSpPr>
          <p:nvPr>
            <p:ph type="body" idx="1"/>
          </p:nvPr>
        </p:nvSpPr>
        <p:spPr>
          <a:xfrm>
            <a:off x="154290" y="1642829"/>
            <a:ext cx="8835300" cy="4220400"/>
          </a:xfrm>
          <a:prstGeom prst="rect">
            <a:avLst/>
          </a:prstGeom>
          <a:noFill/>
          <a:ln>
            <a:noFill/>
          </a:ln>
        </p:spPr>
        <p:txBody>
          <a:bodyPr spcFirstLastPara="1" wrap="square" lIns="91425" tIns="91425" rIns="91425" bIns="91425" anchor="t" anchorCtr="0">
            <a:noAutofit/>
          </a:bodyPr>
          <a:lstStyle/>
          <a:p>
            <a:pPr marL="285750" lvl="0" indent="-292100">
              <a:buClr>
                <a:srgbClr val="3F3F3F"/>
              </a:buClr>
              <a:buSzPts val="1800"/>
              <a:buChar char="❖"/>
            </a:pPr>
            <a:r>
              <a:rPr lang="en-US" sz="1800" dirty="0">
                <a:solidFill>
                  <a:srgbClr val="3F3F3F"/>
                </a:solidFill>
                <a:latin typeface="Arial"/>
                <a:ea typeface="Arial"/>
                <a:cs typeface="Arial"/>
                <a:sym typeface="Arial"/>
              </a:rPr>
              <a:t>If your class focuses on IL already, </a:t>
            </a:r>
            <a:r>
              <a:rPr lang="en-US" sz="1800" dirty="0" err="1">
                <a:solidFill>
                  <a:srgbClr val="3F3F3F"/>
                </a:solidFill>
                <a:latin typeface="Arial"/>
                <a:ea typeface="Arial"/>
                <a:cs typeface="Arial"/>
                <a:sym typeface="Arial"/>
              </a:rPr>
              <a:t>InfoLit</a:t>
            </a:r>
            <a:r>
              <a:rPr lang="en-US" sz="1800" dirty="0">
                <a:solidFill>
                  <a:srgbClr val="3F3F3F"/>
                </a:solidFill>
                <a:latin typeface="Arial"/>
                <a:ea typeface="Arial"/>
                <a:cs typeface="Arial"/>
                <a:sym typeface="Arial"/>
              </a:rPr>
              <a:t> </a:t>
            </a:r>
            <a:r>
              <a:rPr lang="en-US" sz="1800" dirty="0">
                <a:solidFill>
                  <a:schemeClr val="tx1"/>
                </a:solidFill>
                <a:latin typeface="Arial"/>
                <a:ea typeface="Arial"/>
                <a:cs typeface="Arial"/>
                <a:sym typeface="Arial"/>
              </a:rPr>
              <a:t>– </a:t>
            </a:r>
            <a:r>
              <a:rPr lang="en-US" sz="1800" dirty="0">
                <a:solidFill>
                  <a:srgbClr val="3F3F3F"/>
                </a:solidFill>
                <a:latin typeface="Arial"/>
                <a:ea typeface="Arial"/>
                <a:cs typeface="Arial"/>
                <a:sym typeface="Arial"/>
              </a:rPr>
              <a:t>Core multimedia can complement that work</a:t>
            </a:r>
            <a:endParaRPr sz="1800" dirty="0">
              <a:latin typeface="Arial"/>
              <a:ea typeface="Arial"/>
              <a:cs typeface="Arial"/>
              <a:sym typeface="Arial"/>
            </a:endParaRPr>
          </a:p>
          <a:p>
            <a:pPr marL="228600" lvl="0" indent="0" algn="l" rtl="0">
              <a:lnSpc>
                <a:spcPct val="90000"/>
              </a:lnSpc>
              <a:spcBef>
                <a:spcPts val="0"/>
              </a:spcBef>
              <a:spcAft>
                <a:spcPts val="0"/>
              </a:spcAft>
              <a:buNone/>
            </a:pPr>
            <a:endParaRPr sz="1800" dirty="0">
              <a:solidFill>
                <a:srgbClr val="3F3F3F"/>
              </a:solidFill>
              <a:latin typeface="Arial"/>
              <a:ea typeface="Arial"/>
              <a:cs typeface="Arial"/>
              <a:sym typeface="Arial"/>
            </a:endParaRPr>
          </a:p>
          <a:p>
            <a:pPr marL="285750" lvl="0" indent="-292100">
              <a:buClr>
                <a:srgbClr val="3F3F3F"/>
              </a:buClr>
              <a:buSzPts val="1800"/>
              <a:buChar char="❖"/>
            </a:pPr>
            <a:r>
              <a:rPr lang="en-US" sz="1800" dirty="0">
                <a:solidFill>
                  <a:srgbClr val="3F3F3F"/>
                </a:solidFill>
                <a:latin typeface="Arial"/>
                <a:ea typeface="Arial"/>
                <a:cs typeface="Arial"/>
                <a:sym typeface="Arial"/>
              </a:rPr>
              <a:t>If not, </a:t>
            </a:r>
            <a:r>
              <a:rPr lang="en-US" sz="1800" dirty="0" err="1">
                <a:solidFill>
                  <a:srgbClr val="3F3F3F"/>
                </a:solidFill>
                <a:latin typeface="Arial"/>
                <a:ea typeface="Arial"/>
                <a:cs typeface="Arial"/>
                <a:sym typeface="Arial"/>
              </a:rPr>
              <a:t>InfoLit</a:t>
            </a:r>
            <a:r>
              <a:rPr lang="en-US" sz="1800" dirty="0">
                <a:solidFill>
                  <a:srgbClr val="3F3F3F"/>
                </a:solidFill>
                <a:latin typeface="Arial"/>
                <a:ea typeface="Arial"/>
                <a:cs typeface="Arial"/>
                <a:sym typeface="Arial"/>
              </a:rPr>
              <a:t> </a:t>
            </a:r>
            <a:r>
              <a:rPr lang="en-US" sz="1800" dirty="0">
                <a:solidFill>
                  <a:schemeClr val="tx1"/>
                </a:solidFill>
                <a:latin typeface="Arial"/>
                <a:ea typeface="Arial"/>
                <a:cs typeface="Arial"/>
                <a:sym typeface="Arial"/>
              </a:rPr>
              <a:t>– </a:t>
            </a:r>
            <a:r>
              <a:rPr lang="en-US" sz="1800" dirty="0">
                <a:solidFill>
                  <a:srgbClr val="3F3F3F"/>
                </a:solidFill>
                <a:latin typeface="Arial"/>
                <a:ea typeface="Arial"/>
                <a:cs typeface="Arial"/>
                <a:sym typeface="Arial"/>
              </a:rPr>
              <a:t>Core gives you an option to start incorporating IL instruction in a “low lift” way  </a:t>
            </a:r>
            <a:endParaRPr sz="1800" dirty="0">
              <a:latin typeface="Arial"/>
              <a:ea typeface="Arial"/>
              <a:cs typeface="Arial"/>
              <a:sym typeface="Arial"/>
            </a:endParaRPr>
          </a:p>
          <a:p>
            <a:pPr marL="228600" lvl="0" indent="0" algn="l" rtl="0">
              <a:lnSpc>
                <a:spcPct val="90000"/>
              </a:lnSpc>
              <a:spcBef>
                <a:spcPts val="0"/>
              </a:spcBef>
              <a:spcAft>
                <a:spcPts val="0"/>
              </a:spcAft>
              <a:buNone/>
            </a:pPr>
            <a:endParaRPr sz="1800" dirty="0">
              <a:solidFill>
                <a:srgbClr val="3F3F3F"/>
              </a:solidFill>
              <a:latin typeface="Arial"/>
              <a:ea typeface="Arial"/>
              <a:cs typeface="Arial"/>
              <a:sym typeface="Arial"/>
            </a:endParaRPr>
          </a:p>
          <a:p>
            <a:pPr marL="285750" lvl="0" indent="-292100">
              <a:buClr>
                <a:srgbClr val="3F3F3F"/>
              </a:buClr>
              <a:buSzPts val="1800"/>
              <a:buChar char="❖"/>
            </a:pPr>
            <a:r>
              <a:rPr lang="en-US" sz="1800" dirty="0">
                <a:solidFill>
                  <a:srgbClr val="3F3F3F"/>
                </a:solidFill>
                <a:latin typeface="Arial"/>
                <a:ea typeface="Arial"/>
                <a:cs typeface="Arial"/>
                <a:sym typeface="Arial"/>
              </a:rPr>
              <a:t> </a:t>
            </a:r>
            <a:r>
              <a:rPr lang="en-US" sz="1800" dirty="0" err="1">
                <a:solidFill>
                  <a:srgbClr val="3F3F3F"/>
                </a:solidFill>
                <a:latin typeface="Arial"/>
                <a:ea typeface="Arial"/>
                <a:cs typeface="Arial"/>
                <a:sym typeface="Arial"/>
              </a:rPr>
              <a:t>InfoLit</a:t>
            </a:r>
            <a:r>
              <a:rPr lang="en-US" sz="1800" dirty="0">
                <a:solidFill>
                  <a:srgbClr val="3F3F3F"/>
                </a:solidFill>
                <a:latin typeface="Arial"/>
                <a:ea typeface="Arial"/>
                <a:cs typeface="Arial"/>
                <a:sym typeface="Arial"/>
              </a:rPr>
              <a:t> </a:t>
            </a:r>
            <a:r>
              <a:rPr lang="en-US" sz="1800" dirty="0">
                <a:solidFill>
                  <a:schemeClr val="tx1"/>
                </a:solidFill>
                <a:latin typeface="Arial"/>
                <a:ea typeface="Arial"/>
                <a:cs typeface="Arial"/>
                <a:sym typeface="Arial"/>
              </a:rPr>
              <a:t>– </a:t>
            </a:r>
            <a:r>
              <a:rPr lang="en-US" sz="1800" dirty="0">
                <a:solidFill>
                  <a:srgbClr val="3F3F3F"/>
                </a:solidFill>
                <a:latin typeface="Arial"/>
                <a:ea typeface="Arial"/>
                <a:cs typeface="Arial"/>
                <a:sym typeface="Arial"/>
              </a:rPr>
              <a:t>Core is not meant to, and cannot, replace your librarian</a:t>
            </a:r>
            <a:br>
              <a:rPr lang="en-US" sz="1800" dirty="0">
                <a:solidFill>
                  <a:srgbClr val="3F3F3F"/>
                </a:solidFill>
                <a:latin typeface="Arial"/>
                <a:ea typeface="Arial"/>
                <a:cs typeface="Arial"/>
                <a:sym typeface="Arial"/>
              </a:rPr>
            </a:br>
            <a:endParaRPr sz="1800" dirty="0">
              <a:latin typeface="Arial"/>
              <a:ea typeface="Arial"/>
              <a:cs typeface="Arial"/>
              <a:sym typeface="Arial"/>
            </a:endParaRPr>
          </a:p>
          <a:p>
            <a:pPr marL="285750" lvl="0" indent="-292100" algn="l" rtl="0">
              <a:lnSpc>
                <a:spcPct val="90000"/>
              </a:lnSpc>
              <a:spcBef>
                <a:spcPts val="0"/>
              </a:spcBef>
              <a:spcAft>
                <a:spcPts val="0"/>
              </a:spcAft>
              <a:buClr>
                <a:srgbClr val="3F3F3F"/>
              </a:buClr>
              <a:buSzPts val="1800"/>
              <a:buChar char="❖"/>
            </a:pPr>
            <a:r>
              <a:rPr lang="en-US" sz="1800" dirty="0">
                <a:solidFill>
                  <a:srgbClr val="3F3F3F"/>
                </a:solidFill>
                <a:latin typeface="Arial"/>
                <a:ea typeface="Arial"/>
                <a:cs typeface="Arial"/>
                <a:sym typeface="Arial"/>
              </a:rPr>
              <a:t>What is included:</a:t>
            </a:r>
            <a:br>
              <a:rPr lang="en-US" sz="1800" dirty="0">
                <a:solidFill>
                  <a:srgbClr val="3F3F3F"/>
                </a:solidFill>
                <a:latin typeface="Arial"/>
                <a:ea typeface="Arial"/>
                <a:cs typeface="Arial"/>
                <a:sym typeface="Arial"/>
              </a:rPr>
            </a:br>
            <a:endParaRPr sz="1800" dirty="0">
              <a:solidFill>
                <a:srgbClr val="3F3F3F"/>
              </a:solidFill>
              <a:latin typeface="Arial"/>
              <a:ea typeface="Arial"/>
              <a:cs typeface="Arial"/>
              <a:sym typeface="Arial"/>
            </a:endParaRPr>
          </a:p>
          <a:p>
            <a:pPr marL="685800" lvl="1" indent="-190500" algn="l" rtl="0">
              <a:lnSpc>
                <a:spcPct val="90000"/>
              </a:lnSpc>
              <a:spcBef>
                <a:spcPts val="0"/>
              </a:spcBef>
              <a:spcAft>
                <a:spcPts val="0"/>
              </a:spcAft>
              <a:buClr>
                <a:srgbClr val="3F3F3F"/>
              </a:buClr>
              <a:buSzPts val="1800"/>
              <a:buFont typeface="Arial"/>
              <a:buChar char="➢"/>
            </a:pPr>
            <a:r>
              <a:rPr lang="en-US" sz="1800" dirty="0">
                <a:solidFill>
                  <a:srgbClr val="3F3F3F"/>
                </a:solidFill>
                <a:latin typeface="Arial"/>
                <a:ea typeface="Arial"/>
                <a:cs typeface="Arial"/>
                <a:sym typeface="Arial"/>
              </a:rPr>
              <a:t>Videos</a:t>
            </a:r>
            <a:endParaRPr sz="1800" dirty="0">
              <a:solidFill>
                <a:srgbClr val="3F3F3F"/>
              </a:solidFill>
              <a:latin typeface="Arial"/>
              <a:ea typeface="Arial"/>
              <a:cs typeface="Arial"/>
              <a:sym typeface="Arial"/>
            </a:endParaRPr>
          </a:p>
          <a:p>
            <a:pPr marL="685800" lvl="1" indent="-190500" algn="l" rtl="0">
              <a:lnSpc>
                <a:spcPct val="90000"/>
              </a:lnSpc>
              <a:spcBef>
                <a:spcPts val="0"/>
              </a:spcBef>
              <a:spcAft>
                <a:spcPts val="0"/>
              </a:spcAft>
              <a:buClr>
                <a:srgbClr val="3F3F3F"/>
              </a:buClr>
              <a:buSzPts val="1800"/>
              <a:buFont typeface="Arial"/>
              <a:buChar char="➢"/>
            </a:pPr>
            <a:r>
              <a:rPr lang="en-US" sz="1800" dirty="0">
                <a:solidFill>
                  <a:srgbClr val="3F3F3F"/>
                </a:solidFill>
                <a:latin typeface="Arial"/>
                <a:ea typeface="Arial"/>
                <a:cs typeface="Arial"/>
                <a:sym typeface="Arial"/>
              </a:rPr>
              <a:t>Tutorials</a:t>
            </a:r>
            <a:endParaRPr sz="1800" dirty="0">
              <a:solidFill>
                <a:srgbClr val="3F3F3F"/>
              </a:solidFill>
              <a:latin typeface="Arial"/>
              <a:ea typeface="Arial"/>
              <a:cs typeface="Arial"/>
              <a:sym typeface="Arial"/>
            </a:endParaRPr>
          </a:p>
          <a:p>
            <a:pPr marL="685800" lvl="1" indent="-190500" algn="l" rtl="0">
              <a:lnSpc>
                <a:spcPct val="90000"/>
              </a:lnSpc>
              <a:spcBef>
                <a:spcPts val="0"/>
              </a:spcBef>
              <a:spcAft>
                <a:spcPts val="0"/>
              </a:spcAft>
              <a:buClr>
                <a:srgbClr val="3F3F3F"/>
              </a:buClr>
              <a:buSzPts val="1800"/>
              <a:buFont typeface="Arial"/>
              <a:buChar char="➢"/>
            </a:pPr>
            <a:r>
              <a:rPr lang="en-US" sz="1800" dirty="0">
                <a:solidFill>
                  <a:srgbClr val="3F3F3F"/>
                </a:solidFill>
                <a:latin typeface="Arial"/>
                <a:ea typeface="Arial"/>
                <a:cs typeface="Arial"/>
                <a:sym typeface="Arial"/>
              </a:rPr>
              <a:t>Quizzes</a:t>
            </a:r>
            <a:endParaRPr sz="1800" dirty="0">
              <a:solidFill>
                <a:srgbClr val="3F3F3F"/>
              </a:solidFill>
              <a:latin typeface="Arial"/>
              <a:ea typeface="Arial"/>
              <a:cs typeface="Arial"/>
              <a:sym typeface="Arial"/>
            </a:endParaRPr>
          </a:p>
          <a:p>
            <a:pPr marL="685800" lvl="1" indent="-190500" algn="l" rtl="0">
              <a:lnSpc>
                <a:spcPct val="90000"/>
              </a:lnSpc>
              <a:spcBef>
                <a:spcPts val="0"/>
              </a:spcBef>
              <a:spcAft>
                <a:spcPts val="0"/>
              </a:spcAft>
              <a:buClr>
                <a:srgbClr val="3F3F3F"/>
              </a:buClr>
              <a:buSzPts val="1800"/>
              <a:buFont typeface="Arial"/>
              <a:buChar char="➢"/>
            </a:pPr>
            <a:r>
              <a:rPr lang="en-US" sz="1800" dirty="0">
                <a:solidFill>
                  <a:srgbClr val="3F3F3F"/>
                </a:solidFill>
                <a:latin typeface="Arial"/>
                <a:ea typeface="Arial"/>
                <a:cs typeface="Arial"/>
                <a:sym typeface="Arial"/>
              </a:rPr>
              <a:t>Assessments</a:t>
            </a:r>
            <a:endParaRPr sz="1800" dirty="0">
              <a:solidFill>
                <a:srgbClr val="3F3F3F"/>
              </a:solidFill>
              <a:latin typeface="Arial"/>
              <a:ea typeface="Arial"/>
              <a:cs typeface="Arial"/>
              <a:sym typeface="Arial"/>
            </a:endParaRPr>
          </a:p>
          <a:p>
            <a:pPr marL="0" lvl="0" indent="0" algn="l" rtl="0">
              <a:lnSpc>
                <a:spcPct val="90000"/>
              </a:lnSpc>
              <a:spcBef>
                <a:spcPts val="0"/>
              </a:spcBef>
              <a:spcAft>
                <a:spcPts val="0"/>
              </a:spcAft>
              <a:buNone/>
            </a:pPr>
            <a:endParaRPr sz="1800" dirty="0">
              <a:solidFill>
                <a:srgbClr val="3F3F3F"/>
              </a:solidFill>
              <a:latin typeface="Arial"/>
              <a:ea typeface="Arial"/>
              <a:cs typeface="Arial"/>
              <a:sym typeface="Arial"/>
            </a:endParaRPr>
          </a:p>
          <a:p>
            <a:pPr marL="0" lvl="0" indent="0" algn="l" rtl="0">
              <a:lnSpc>
                <a:spcPct val="90000"/>
              </a:lnSpc>
              <a:spcBef>
                <a:spcPts val="0"/>
              </a:spcBef>
              <a:spcAft>
                <a:spcPts val="0"/>
              </a:spcAft>
              <a:buNone/>
            </a:pPr>
            <a:endParaRPr sz="1800" dirty="0">
              <a:solidFill>
                <a:srgbClr val="3F3F3F"/>
              </a:solidFill>
              <a:latin typeface="Arial"/>
              <a:ea typeface="Arial"/>
              <a:cs typeface="Arial"/>
              <a:sym typeface="Arial"/>
            </a:endParaRPr>
          </a:p>
          <a:p>
            <a:pPr marL="0" lvl="0" indent="0" algn="ctr" rtl="0">
              <a:lnSpc>
                <a:spcPct val="90000"/>
              </a:lnSpc>
              <a:spcBef>
                <a:spcPts val="0"/>
              </a:spcBef>
              <a:spcAft>
                <a:spcPts val="0"/>
              </a:spcAft>
              <a:buClr>
                <a:srgbClr val="3F3F3F"/>
              </a:buClr>
              <a:buSzPts val="1700"/>
              <a:buNone/>
            </a:pPr>
            <a:endParaRPr sz="1800" dirty="0">
              <a:latin typeface="Arial"/>
              <a:ea typeface="Arial"/>
              <a:cs typeface="Arial"/>
              <a:sym typeface="Arial"/>
            </a:endParaRPr>
          </a:p>
          <a:p>
            <a:pPr marL="285750" lvl="0" indent="-171450" algn="l" rtl="0">
              <a:lnSpc>
                <a:spcPct val="90000"/>
              </a:lnSpc>
              <a:spcBef>
                <a:spcPts val="0"/>
              </a:spcBef>
              <a:spcAft>
                <a:spcPts val="0"/>
              </a:spcAft>
              <a:buClr>
                <a:schemeClr val="dk1"/>
              </a:buClr>
              <a:buSzPts val="1800"/>
              <a:buFont typeface="Arial"/>
              <a:buNone/>
            </a:pPr>
            <a:endParaRPr sz="1800" dirty="0">
              <a:latin typeface="Arial"/>
              <a:ea typeface="Arial"/>
              <a:cs typeface="Arial"/>
              <a:sym typeface="Arial"/>
            </a:endParaRPr>
          </a:p>
          <a:p>
            <a:pPr marL="228600" lvl="0" indent="-228600" algn="l" rtl="0">
              <a:lnSpc>
                <a:spcPct val="90000"/>
              </a:lnSpc>
              <a:spcBef>
                <a:spcPts val="0"/>
              </a:spcBef>
              <a:spcAft>
                <a:spcPts val="0"/>
              </a:spcAft>
              <a:buClr>
                <a:schemeClr val="dk1"/>
              </a:buClr>
              <a:buSzPts val="1800"/>
              <a:buNone/>
            </a:pPr>
            <a:endParaRPr sz="1800" dirty="0">
              <a:latin typeface="Arial"/>
              <a:ea typeface="Arial"/>
              <a:cs typeface="Arial"/>
              <a:sym typeface="Arial"/>
            </a:endParaRPr>
          </a:p>
          <a:p>
            <a:pPr marL="228600" lvl="0" indent="-228600" algn="l" rtl="0">
              <a:lnSpc>
                <a:spcPct val="90000"/>
              </a:lnSpc>
              <a:spcBef>
                <a:spcPts val="0"/>
              </a:spcBef>
              <a:spcAft>
                <a:spcPts val="0"/>
              </a:spcAft>
              <a:buClr>
                <a:schemeClr val="dk1"/>
              </a:buClr>
              <a:buSzPts val="1800"/>
              <a:buNone/>
            </a:pPr>
            <a:endParaRPr sz="1800" dirty="0">
              <a:latin typeface="Arial"/>
              <a:ea typeface="Arial"/>
              <a:cs typeface="Arial"/>
              <a:sym typeface="Arial"/>
            </a:endParaRPr>
          </a:p>
        </p:txBody>
      </p:sp>
      <p:sp>
        <p:nvSpPr>
          <p:cNvPr id="130" name="Google Shape;130;p18"/>
          <p:cNvSpPr/>
          <p:nvPr/>
        </p:nvSpPr>
        <p:spPr>
          <a:xfrm>
            <a:off x="0" y="6416975"/>
            <a:ext cx="9144000" cy="441300"/>
          </a:xfrm>
          <a:prstGeom prst="rect">
            <a:avLst/>
          </a:prstGeom>
          <a:solidFill>
            <a:srgbClr val="6666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31" name="Google Shape;131;p18"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32" name="Google Shape;132;p18"/>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174929" y="223736"/>
            <a:ext cx="8794200" cy="1157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666699"/>
              </a:buClr>
              <a:buSzPts val="2800"/>
              <a:buFont typeface="Arial"/>
              <a:buNone/>
            </a:pPr>
            <a:r>
              <a:rPr lang="en-US" sz="2800" b="1">
                <a:solidFill>
                  <a:srgbClr val="D2604E"/>
                </a:solidFill>
                <a:latin typeface="Arial"/>
                <a:ea typeface="Arial"/>
                <a:cs typeface="Arial"/>
                <a:sym typeface="Arial"/>
              </a:rPr>
              <a:t>For Example…</a:t>
            </a:r>
            <a:endParaRPr sz="2800" b="1">
              <a:solidFill>
                <a:srgbClr val="D2604E"/>
              </a:solidFill>
              <a:latin typeface="Arial"/>
              <a:ea typeface="Arial"/>
              <a:cs typeface="Arial"/>
              <a:sym typeface="Arial"/>
            </a:endParaRPr>
          </a:p>
        </p:txBody>
      </p:sp>
      <p:sp>
        <p:nvSpPr>
          <p:cNvPr id="138" name="Google Shape;138;p19"/>
          <p:cNvSpPr txBox="1">
            <a:spLocks noGrp="1"/>
          </p:cNvSpPr>
          <p:nvPr>
            <p:ph type="body" idx="1"/>
          </p:nvPr>
        </p:nvSpPr>
        <p:spPr>
          <a:xfrm>
            <a:off x="174928" y="904673"/>
            <a:ext cx="8794141" cy="5174528"/>
          </a:xfrm>
          <a:prstGeom prst="rect">
            <a:avLst/>
          </a:prstGeom>
          <a:noFill/>
          <a:ln>
            <a:noFill/>
          </a:ln>
        </p:spPr>
        <p:txBody>
          <a:bodyPr spcFirstLastPara="1" wrap="square" lIns="91425" tIns="91425" rIns="91425" bIns="91425" anchor="t" anchorCtr="0">
            <a:noAutofit/>
          </a:bodyPr>
          <a:lstStyle/>
          <a:p>
            <a:pPr marL="0" lvl="0" indent="0">
              <a:buClr>
                <a:srgbClr val="3F3F3F"/>
              </a:buClr>
              <a:buSzPts val="1800"/>
              <a:buNone/>
            </a:pPr>
            <a:r>
              <a:rPr lang="en-US" sz="1800" dirty="0">
                <a:solidFill>
                  <a:srgbClr val="3F3F3F"/>
                </a:solidFill>
                <a:latin typeface="Arial"/>
                <a:ea typeface="Arial"/>
                <a:cs typeface="Arial"/>
                <a:sym typeface="Arial"/>
              </a:rPr>
              <a:t>The  </a:t>
            </a:r>
            <a:r>
              <a:rPr lang="en-US" sz="1800" dirty="0" err="1">
                <a:solidFill>
                  <a:srgbClr val="3F3F3F"/>
                </a:solidFill>
                <a:latin typeface="Arial"/>
                <a:ea typeface="Arial"/>
                <a:cs typeface="Arial"/>
                <a:sym typeface="Arial"/>
              </a:rPr>
              <a:t>InfoLit</a:t>
            </a:r>
            <a:r>
              <a:rPr lang="en-US" sz="1800" dirty="0">
                <a:solidFill>
                  <a:srgbClr val="3F3F3F"/>
                </a:solidFill>
                <a:latin typeface="Arial"/>
                <a:ea typeface="Arial"/>
                <a:cs typeface="Arial"/>
                <a:sym typeface="Arial"/>
              </a:rPr>
              <a:t> </a:t>
            </a:r>
            <a:r>
              <a:rPr lang="en-US" sz="1800" dirty="0">
                <a:solidFill>
                  <a:schemeClr val="tx1"/>
                </a:solidFill>
                <a:latin typeface="Arial"/>
                <a:ea typeface="Arial"/>
                <a:cs typeface="Arial"/>
                <a:sym typeface="Arial"/>
              </a:rPr>
              <a:t>– </a:t>
            </a:r>
            <a:r>
              <a:rPr lang="en-US" sz="1800" dirty="0">
                <a:solidFill>
                  <a:srgbClr val="3F3F3F"/>
                </a:solidFill>
                <a:latin typeface="Arial"/>
                <a:ea typeface="Arial"/>
                <a:cs typeface="Arial"/>
                <a:sym typeface="Arial"/>
              </a:rPr>
              <a:t>Core section “Evaluating Information” includes the video “</a:t>
            </a:r>
            <a:r>
              <a:rPr lang="en-US" sz="1800" u="sng" dirty="0">
                <a:solidFill>
                  <a:schemeClr val="hlink"/>
                </a:solidFill>
                <a:latin typeface="Arial"/>
                <a:ea typeface="Arial"/>
                <a:cs typeface="Arial"/>
                <a:sym typeface="Arial"/>
                <a:hlinkClick r:id="rId3"/>
              </a:rPr>
              <a:t>How to Identify and Debunk Fake News</a:t>
            </a:r>
            <a:r>
              <a:rPr lang="en-US" sz="1800" dirty="0">
                <a:solidFill>
                  <a:srgbClr val="3F3F3F"/>
                </a:solidFill>
                <a:latin typeface="Arial"/>
                <a:ea typeface="Arial"/>
                <a:cs typeface="Arial"/>
                <a:sym typeface="Arial"/>
              </a:rPr>
              <a:t>” </a:t>
            </a:r>
            <a:r>
              <a:rPr lang="en-US" sz="1800" dirty="0">
                <a:highlight>
                  <a:srgbClr val="FFFF00"/>
                </a:highlight>
                <a:latin typeface="Arial"/>
                <a:ea typeface="Arial"/>
                <a:cs typeface="Arial"/>
                <a:sym typeface="Arial"/>
              </a:rPr>
              <a:t>[add a link to your copy of this video]</a:t>
            </a:r>
            <a:endParaRPr sz="1800" b="1" dirty="0">
              <a:solidFill>
                <a:srgbClr val="3F3F3F"/>
              </a:solidFill>
              <a:highlight>
                <a:srgbClr val="FFFF00"/>
              </a:highlight>
              <a:latin typeface="Arial"/>
              <a:ea typeface="Arial"/>
              <a:cs typeface="Arial"/>
              <a:sym typeface="Arial"/>
            </a:endParaRPr>
          </a:p>
          <a:p>
            <a:pPr marL="285750" lvl="0" indent="-171450" algn="l" rtl="0">
              <a:lnSpc>
                <a:spcPct val="90000"/>
              </a:lnSpc>
              <a:spcBef>
                <a:spcPts val="0"/>
              </a:spcBef>
              <a:spcAft>
                <a:spcPts val="0"/>
              </a:spcAft>
              <a:buClr>
                <a:schemeClr val="dk1"/>
              </a:buClr>
              <a:buSzPts val="1800"/>
              <a:buFont typeface="Arial"/>
              <a:buNone/>
            </a:pPr>
            <a:endParaRPr sz="1800" b="1" dirty="0"/>
          </a:p>
          <a:p>
            <a:pPr marL="228600" lvl="0" indent="-114300" algn="l" rtl="0">
              <a:lnSpc>
                <a:spcPct val="90000"/>
              </a:lnSpc>
              <a:spcBef>
                <a:spcPts val="0"/>
              </a:spcBef>
              <a:spcAft>
                <a:spcPts val="0"/>
              </a:spcAft>
              <a:buClr>
                <a:schemeClr val="dk1"/>
              </a:buClr>
              <a:buSzPts val="1800"/>
              <a:buNone/>
            </a:pPr>
            <a:endParaRPr sz="1800" b="1" dirty="0"/>
          </a:p>
          <a:p>
            <a:pPr marL="228600" lvl="0" indent="-139700" algn="l" rtl="0">
              <a:lnSpc>
                <a:spcPct val="90000"/>
              </a:lnSpc>
              <a:spcBef>
                <a:spcPts val="0"/>
              </a:spcBef>
              <a:spcAft>
                <a:spcPts val="0"/>
              </a:spcAft>
              <a:buClr>
                <a:schemeClr val="dk1"/>
              </a:buClr>
              <a:buSzPts val="1400"/>
              <a:buNone/>
            </a:pPr>
            <a:endParaRPr dirty="0"/>
          </a:p>
        </p:txBody>
      </p:sp>
      <p:sp>
        <p:nvSpPr>
          <p:cNvPr id="139" name="Google Shape;139;p19"/>
          <p:cNvSpPr/>
          <p:nvPr/>
        </p:nvSpPr>
        <p:spPr>
          <a:xfrm>
            <a:off x="0" y="6416975"/>
            <a:ext cx="9144000" cy="441300"/>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40" name="Google Shape;140;p19" descr="CredoReference_icon-FirstYear.png"/>
          <p:cNvPicPr preferRelativeResize="0"/>
          <p:nvPr/>
        </p:nvPicPr>
        <p:blipFill rotWithShape="1">
          <a:blip r:embed="rId4">
            <a:alphaModFix/>
          </a:blip>
          <a:srcRect/>
          <a:stretch/>
        </p:blipFill>
        <p:spPr>
          <a:xfrm>
            <a:off x="4204662" y="6084224"/>
            <a:ext cx="734674" cy="716649"/>
          </a:xfrm>
          <a:prstGeom prst="rect">
            <a:avLst/>
          </a:prstGeom>
          <a:noFill/>
          <a:ln>
            <a:noFill/>
          </a:ln>
        </p:spPr>
      </p:pic>
      <p:pic>
        <p:nvPicPr>
          <p:cNvPr id="141" name="Google Shape;141;p19" descr="A screenshot of a cell phone&#10;&#10;Description automatically generated">
            <a:hlinkClick r:id="rId3"/>
          </p:cNvPr>
          <p:cNvPicPr preferRelativeResize="0"/>
          <p:nvPr/>
        </p:nvPicPr>
        <p:blipFill rotWithShape="1">
          <a:blip r:embed="rId5">
            <a:alphaModFix/>
          </a:blip>
          <a:srcRect/>
          <a:stretch/>
        </p:blipFill>
        <p:spPr>
          <a:xfrm>
            <a:off x="945931" y="1792591"/>
            <a:ext cx="7267903" cy="3875346"/>
          </a:xfrm>
          <a:prstGeom prst="rect">
            <a:avLst/>
          </a:prstGeom>
          <a:noFill/>
          <a:ln>
            <a:noFill/>
          </a:ln>
        </p:spPr>
      </p:pic>
      <p:sp>
        <p:nvSpPr>
          <p:cNvPr id="142" name="Google Shape;142;p19"/>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311700" y="440966"/>
            <a:ext cx="8520600" cy="867067"/>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666699"/>
              </a:buClr>
              <a:buSzPts val="2800"/>
              <a:buFont typeface="Arial"/>
              <a:buNone/>
            </a:pPr>
            <a:r>
              <a:rPr lang="en-US" sz="2800" b="1" dirty="0">
                <a:solidFill>
                  <a:srgbClr val="D2604E"/>
                </a:solidFill>
                <a:latin typeface="Arial"/>
                <a:ea typeface="Arial"/>
                <a:cs typeface="Arial"/>
                <a:sym typeface="Arial"/>
              </a:rPr>
              <a:t>How Can Information Literacy – Core be Used?</a:t>
            </a:r>
            <a:endParaRPr sz="2800" b="1" dirty="0">
              <a:solidFill>
                <a:srgbClr val="D2604E"/>
              </a:solidFill>
              <a:latin typeface="Arial"/>
              <a:ea typeface="Arial"/>
              <a:cs typeface="Arial"/>
              <a:sym typeface="Arial"/>
            </a:endParaRPr>
          </a:p>
        </p:txBody>
      </p:sp>
      <p:sp>
        <p:nvSpPr>
          <p:cNvPr id="148" name="Google Shape;148;p20"/>
          <p:cNvSpPr txBox="1">
            <a:spLocks noGrp="1"/>
          </p:cNvSpPr>
          <p:nvPr>
            <p:ph type="body" idx="1"/>
          </p:nvPr>
        </p:nvSpPr>
        <p:spPr>
          <a:xfrm>
            <a:off x="311700" y="1433762"/>
            <a:ext cx="8520600" cy="4650461"/>
          </a:xfrm>
          <a:prstGeom prst="rect">
            <a:avLst/>
          </a:prstGeom>
          <a:noFill/>
          <a:ln>
            <a:noFill/>
          </a:ln>
        </p:spPr>
        <p:txBody>
          <a:bodyPr spcFirstLastPara="1" wrap="square" lIns="91425" tIns="91425" rIns="91425" bIns="91425" anchor="t" anchorCtr="0">
            <a:noAutofit/>
          </a:bodyPr>
          <a:lstStyle/>
          <a:p>
            <a:pPr marL="285750" lvl="0" indent="-285750" algn="l" rtl="0">
              <a:lnSpc>
                <a:spcPct val="90000"/>
              </a:lnSpc>
              <a:spcBef>
                <a:spcPts val="0"/>
              </a:spcBef>
              <a:spcAft>
                <a:spcPts val="0"/>
              </a:spcAft>
              <a:buClr>
                <a:srgbClr val="3F3F3F"/>
              </a:buClr>
              <a:buSzPts val="1900"/>
              <a:buFont typeface="Noto Sans Symbols"/>
              <a:buChar char="❖"/>
            </a:pPr>
            <a:r>
              <a:rPr lang="en-US" sz="1800" dirty="0">
                <a:solidFill>
                  <a:srgbClr val="3F3F3F"/>
                </a:solidFill>
                <a:latin typeface="+mj-lt"/>
                <a:ea typeface="Arial"/>
                <a:cs typeface="Arial"/>
                <a:sym typeface="Arial"/>
              </a:rPr>
              <a:t>Professors can use the videos and tutorials in class as part of a lecture or hands-on instruction</a:t>
            </a:r>
            <a:br>
              <a:rPr lang="en-US" sz="1800" dirty="0">
                <a:solidFill>
                  <a:srgbClr val="3F3F3F"/>
                </a:solidFill>
                <a:latin typeface="+mj-lt"/>
                <a:ea typeface="Arial"/>
                <a:cs typeface="Arial"/>
                <a:sym typeface="Arial"/>
              </a:rPr>
            </a:br>
            <a:r>
              <a:rPr lang="en-US" sz="1800" dirty="0">
                <a:solidFill>
                  <a:srgbClr val="3F3F3F"/>
                </a:solidFill>
                <a:latin typeface="+mj-lt"/>
                <a:ea typeface="Arial"/>
                <a:cs typeface="Arial"/>
                <a:sym typeface="Arial"/>
              </a:rPr>
              <a:t> </a:t>
            </a:r>
            <a:endParaRPr sz="1800" dirty="0">
              <a:latin typeface="+mj-lt"/>
            </a:endParaRPr>
          </a:p>
          <a:p>
            <a:pPr marL="285750" lvl="0" indent="-285750" algn="l" rtl="0">
              <a:lnSpc>
                <a:spcPct val="90000"/>
              </a:lnSpc>
              <a:spcBef>
                <a:spcPts val="0"/>
              </a:spcBef>
              <a:spcAft>
                <a:spcPts val="0"/>
              </a:spcAft>
              <a:buClr>
                <a:srgbClr val="3F3F3F"/>
              </a:buClr>
              <a:buSzPts val="1900"/>
              <a:buFont typeface="Noto Sans Symbols"/>
              <a:buChar char="❖"/>
            </a:pPr>
            <a:r>
              <a:rPr lang="en-US" sz="1800" dirty="0">
                <a:solidFill>
                  <a:srgbClr val="3F3F3F"/>
                </a:solidFill>
                <a:latin typeface="+mj-lt"/>
                <a:ea typeface="Arial"/>
                <a:cs typeface="Arial"/>
                <a:sym typeface="Arial"/>
              </a:rPr>
              <a:t>The material can be used to “flip” instruction—in this scenario, students get the lecture portion of the class as homework and benefit from more active learning during class time</a:t>
            </a:r>
            <a:br>
              <a:rPr lang="en-US" sz="1800" dirty="0">
                <a:solidFill>
                  <a:srgbClr val="3F3F3F"/>
                </a:solidFill>
                <a:latin typeface="+mj-lt"/>
                <a:ea typeface="Arial"/>
                <a:cs typeface="Arial"/>
                <a:sym typeface="Arial"/>
              </a:rPr>
            </a:br>
            <a:r>
              <a:rPr lang="en-US" sz="1800" dirty="0">
                <a:solidFill>
                  <a:srgbClr val="3F3F3F"/>
                </a:solidFill>
                <a:latin typeface="+mj-lt"/>
                <a:ea typeface="Arial"/>
                <a:cs typeface="Arial"/>
                <a:sym typeface="Arial"/>
              </a:rPr>
              <a:t> </a:t>
            </a:r>
            <a:endParaRPr sz="1800" dirty="0">
              <a:latin typeface="+mj-lt"/>
            </a:endParaRPr>
          </a:p>
          <a:p>
            <a:pPr marL="285750" lvl="0" indent="-285750">
              <a:buClr>
                <a:srgbClr val="3F3F3F"/>
              </a:buClr>
              <a:buSzPts val="1900"/>
              <a:buFont typeface="Noto Sans Symbols"/>
              <a:buChar char="❖"/>
            </a:pPr>
            <a:r>
              <a:rPr lang="en-US" sz="1800" dirty="0">
                <a:solidFill>
                  <a:srgbClr val="3F3F3F"/>
                </a:solidFill>
                <a:latin typeface="+mj-lt"/>
                <a:ea typeface="Arial"/>
                <a:cs typeface="Arial"/>
                <a:sym typeface="Arial"/>
              </a:rPr>
              <a:t>The material can be integrated in </a:t>
            </a:r>
            <a:r>
              <a:rPr lang="en-US" sz="1800" dirty="0">
                <a:solidFill>
                  <a:srgbClr val="3F3F3F"/>
                </a:solidFill>
                <a:highlight>
                  <a:srgbClr val="FFFF00"/>
                </a:highlight>
                <a:latin typeface="+mj-lt"/>
                <a:ea typeface="Arial"/>
                <a:cs typeface="Arial"/>
                <a:sym typeface="Arial"/>
              </a:rPr>
              <a:t>[LMS name]</a:t>
            </a:r>
            <a:r>
              <a:rPr lang="en-US" sz="1800" dirty="0">
                <a:solidFill>
                  <a:srgbClr val="3F3F3F"/>
                </a:solidFill>
                <a:latin typeface="+mj-lt"/>
                <a:ea typeface="Arial"/>
                <a:cs typeface="Arial"/>
                <a:sym typeface="Arial"/>
              </a:rPr>
              <a:t> and the students’ grades on the </a:t>
            </a:r>
            <a:r>
              <a:rPr lang="en-US" sz="1800" dirty="0" err="1">
                <a:solidFill>
                  <a:srgbClr val="3F3F3F"/>
                </a:solidFill>
                <a:latin typeface="+mj-lt"/>
                <a:ea typeface="Arial"/>
                <a:cs typeface="Arial"/>
                <a:sym typeface="Arial"/>
              </a:rPr>
              <a:t>InfoLit</a:t>
            </a:r>
            <a:r>
              <a:rPr lang="en-US" sz="1800" dirty="0">
                <a:solidFill>
                  <a:srgbClr val="3F3F3F"/>
                </a:solidFill>
                <a:latin typeface="+mj-lt"/>
                <a:ea typeface="Arial"/>
                <a:cs typeface="Arial"/>
                <a:sym typeface="Arial"/>
              </a:rPr>
              <a:t> </a:t>
            </a:r>
            <a:r>
              <a:rPr lang="en-US" sz="1800" dirty="0">
                <a:solidFill>
                  <a:schemeClr val="tx1"/>
                </a:solidFill>
                <a:latin typeface="+mj-lt"/>
                <a:ea typeface="Arial"/>
                <a:cs typeface="Arial"/>
                <a:sym typeface="Arial"/>
              </a:rPr>
              <a:t>– </a:t>
            </a:r>
            <a:r>
              <a:rPr lang="en-US" sz="1800" dirty="0">
                <a:solidFill>
                  <a:srgbClr val="3F3F3F"/>
                </a:solidFill>
                <a:latin typeface="+mj-lt"/>
                <a:ea typeface="Arial"/>
                <a:cs typeface="Arial"/>
                <a:sym typeface="Arial"/>
              </a:rPr>
              <a:t>Core pre- and post-test and quizzes will sync to your LMS gradebook</a:t>
            </a:r>
            <a:br>
              <a:rPr lang="en-US" sz="1800" dirty="0">
                <a:solidFill>
                  <a:srgbClr val="3F3F3F"/>
                </a:solidFill>
                <a:latin typeface="+mj-lt"/>
                <a:ea typeface="Arial"/>
                <a:cs typeface="Arial"/>
                <a:sym typeface="Arial"/>
              </a:rPr>
            </a:br>
            <a:r>
              <a:rPr lang="en-US" sz="1800" dirty="0">
                <a:solidFill>
                  <a:srgbClr val="3F3F3F"/>
                </a:solidFill>
                <a:latin typeface="+mj-lt"/>
                <a:ea typeface="Arial"/>
                <a:cs typeface="Arial"/>
                <a:sym typeface="Arial"/>
              </a:rPr>
              <a:t> </a:t>
            </a:r>
            <a:endParaRPr sz="1800" dirty="0">
              <a:latin typeface="+mj-lt"/>
            </a:endParaRPr>
          </a:p>
          <a:p>
            <a:pPr marL="285750" lvl="0" indent="-285750">
              <a:buClr>
                <a:srgbClr val="3F3F3F"/>
              </a:buClr>
              <a:buSzPts val="1900"/>
              <a:buFont typeface="Noto Sans Symbols"/>
              <a:buChar char="❖"/>
            </a:pPr>
            <a:r>
              <a:rPr lang="en-US" sz="1800" dirty="0">
                <a:solidFill>
                  <a:srgbClr val="3F3F3F"/>
                </a:solidFill>
                <a:latin typeface="+mj-lt"/>
                <a:ea typeface="Arial"/>
                <a:cs typeface="Arial"/>
                <a:sym typeface="Arial"/>
              </a:rPr>
              <a:t>Students can use </a:t>
            </a:r>
            <a:r>
              <a:rPr lang="en-US" sz="1800" dirty="0" err="1">
                <a:solidFill>
                  <a:srgbClr val="3F3F3F"/>
                </a:solidFill>
                <a:latin typeface="+mj-lt"/>
                <a:ea typeface="Arial"/>
                <a:cs typeface="Arial"/>
                <a:sym typeface="Arial"/>
              </a:rPr>
              <a:t>InfoLit</a:t>
            </a:r>
            <a:r>
              <a:rPr lang="en-US" sz="1800" dirty="0">
                <a:solidFill>
                  <a:srgbClr val="3F3F3F"/>
                </a:solidFill>
                <a:latin typeface="+mj-lt"/>
                <a:ea typeface="Arial"/>
                <a:cs typeface="Arial"/>
                <a:sym typeface="Arial"/>
              </a:rPr>
              <a:t> </a:t>
            </a:r>
            <a:r>
              <a:rPr lang="en-US" sz="1800" dirty="0">
                <a:solidFill>
                  <a:schemeClr val="tx1"/>
                </a:solidFill>
                <a:latin typeface="+mj-lt"/>
                <a:ea typeface="Arial"/>
                <a:cs typeface="Arial"/>
                <a:sym typeface="Arial"/>
              </a:rPr>
              <a:t>– </a:t>
            </a:r>
            <a:r>
              <a:rPr lang="en-US" sz="1800" dirty="0">
                <a:solidFill>
                  <a:srgbClr val="3F3F3F"/>
                </a:solidFill>
                <a:latin typeface="+mj-lt"/>
                <a:ea typeface="Arial"/>
                <a:cs typeface="Arial"/>
                <a:sym typeface="Arial"/>
              </a:rPr>
              <a:t>Core independently outside class</a:t>
            </a:r>
            <a:br>
              <a:rPr lang="en-US" sz="1800" dirty="0">
                <a:solidFill>
                  <a:srgbClr val="3F3F3F"/>
                </a:solidFill>
                <a:latin typeface="+mj-lt"/>
                <a:ea typeface="Arial"/>
                <a:cs typeface="Arial"/>
                <a:sym typeface="Arial"/>
              </a:rPr>
            </a:br>
            <a:r>
              <a:rPr lang="en-US" sz="1800" dirty="0">
                <a:solidFill>
                  <a:srgbClr val="3F3F3F"/>
                </a:solidFill>
                <a:latin typeface="+mj-lt"/>
                <a:ea typeface="Arial"/>
                <a:cs typeface="Arial"/>
                <a:sym typeface="Arial"/>
              </a:rPr>
              <a:t> </a:t>
            </a:r>
            <a:endParaRPr sz="1800" dirty="0">
              <a:latin typeface="+mj-lt"/>
            </a:endParaRPr>
          </a:p>
          <a:p>
            <a:pPr marL="285750" lvl="0" indent="-285750" algn="l" rtl="0">
              <a:lnSpc>
                <a:spcPct val="90000"/>
              </a:lnSpc>
              <a:spcBef>
                <a:spcPts val="0"/>
              </a:spcBef>
              <a:spcAft>
                <a:spcPts val="0"/>
              </a:spcAft>
              <a:buClr>
                <a:srgbClr val="3F3F3F"/>
              </a:buClr>
              <a:buSzPts val="1900"/>
              <a:buFont typeface="Noto Sans Symbols"/>
              <a:buChar char="❖"/>
            </a:pPr>
            <a:r>
              <a:rPr lang="en-US" sz="1800" dirty="0">
                <a:solidFill>
                  <a:srgbClr val="3F3F3F"/>
                </a:solidFill>
                <a:latin typeface="+mj-lt"/>
                <a:ea typeface="Arial"/>
                <a:cs typeface="Arial"/>
                <a:sym typeface="Arial"/>
              </a:rPr>
              <a:t>The material can be embedded or linked to from any website</a:t>
            </a:r>
            <a:br>
              <a:rPr lang="en-US" sz="1800" dirty="0">
                <a:solidFill>
                  <a:srgbClr val="3F3F3F"/>
                </a:solidFill>
                <a:latin typeface="+mj-lt"/>
                <a:ea typeface="Arial"/>
                <a:cs typeface="Arial"/>
                <a:sym typeface="Arial"/>
              </a:rPr>
            </a:br>
            <a:endParaRPr sz="1800" dirty="0">
              <a:solidFill>
                <a:srgbClr val="3F3F3F"/>
              </a:solidFill>
              <a:latin typeface="+mj-lt"/>
              <a:ea typeface="Arial"/>
              <a:cs typeface="Arial"/>
              <a:sym typeface="Arial"/>
            </a:endParaRPr>
          </a:p>
          <a:p>
            <a:pPr marL="285750" lvl="0" indent="-285750" algn="l" rtl="0">
              <a:lnSpc>
                <a:spcPct val="90000"/>
              </a:lnSpc>
              <a:spcBef>
                <a:spcPts val="0"/>
              </a:spcBef>
              <a:spcAft>
                <a:spcPts val="0"/>
              </a:spcAft>
              <a:buClr>
                <a:srgbClr val="3F3F3F"/>
              </a:buClr>
              <a:buSzPts val="1900"/>
              <a:buFont typeface="Noto Sans Symbols"/>
              <a:buChar char="❖"/>
            </a:pPr>
            <a:r>
              <a:rPr lang="en-US" sz="1800" dirty="0">
                <a:solidFill>
                  <a:srgbClr val="3F3F3F"/>
                </a:solidFill>
                <a:latin typeface="+mj-lt"/>
                <a:ea typeface="Arial"/>
                <a:cs typeface="Arial"/>
                <a:sym typeface="Arial"/>
              </a:rPr>
              <a:t>See Credo’s </a:t>
            </a:r>
            <a:r>
              <a:rPr lang="en-US" sz="1800" u="sng" dirty="0">
                <a:solidFill>
                  <a:schemeClr val="hlink"/>
                </a:solidFill>
                <a:latin typeface="+mj-lt"/>
                <a:ea typeface="Arial"/>
                <a:cs typeface="Arial"/>
                <a:sym typeface="Arial"/>
                <a:hlinkClick r:id="rId3"/>
              </a:rPr>
              <a:t>Teaching Guides</a:t>
            </a:r>
            <a:r>
              <a:rPr lang="en-US" sz="1800" dirty="0">
                <a:solidFill>
                  <a:srgbClr val="3F3F3F"/>
                </a:solidFill>
                <a:latin typeface="+mj-lt"/>
                <a:ea typeface="Arial"/>
                <a:cs typeface="Arial"/>
                <a:sym typeface="Arial"/>
              </a:rPr>
              <a:t>, which recommend multimedia to match common course needs</a:t>
            </a:r>
            <a:endParaRPr sz="1800" dirty="0">
              <a:latin typeface="+mj-lt"/>
              <a:ea typeface="Arial"/>
              <a:cs typeface="Arial"/>
              <a:sym typeface="Arial"/>
            </a:endParaRPr>
          </a:p>
          <a:p>
            <a:pPr marL="285750" lvl="0" indent="-158750" algn="l" rtl="0">
              <a:lnSpc>
                <a:spcPct val="90000"/>
              </a:lnSpc>
              <a:spcBef>
                <a:spcPts val="0"/>
              </a:spcBef>
              <a:spcAft>
                <a:spcPts val="0"/>
              </a:spcAft>
              <a:buClr>
                <a:schemeClr val="dk1"/>
              </a:buClr>
              <a:buSzPts val="2000"/>
              <a:buFont typeface="Arial"/>
              <a:buNone/>
            </a:pPr>
            <a:endParaRPr sz="2000" dirty="0">
              <a:latin typeface="Arial"/>
              <a:ea typeface="Arial"/>
              <a:cs typeface="Arial"/>
              <a:sym typeface="Arial"/>
            </a:endParaRPr>
          </a:p>
          <a:p>
            <a:pPr marL="228600" lvl="0" indent="-228600" algn="l" rtl="0">
              <a:lnSpc>
                <a:spcPct val="90000"/>
              </a:lnSpc>
              <a:spcBef>
                <a:spcPts val="0"/>
              </a:spcBef>
              <a:spcAft>
                <a:spcPts val="0"/>
              </a:spcAft>
              <a:buClr>
                <a:schemeClr val="dk1"/>
              </a:buClr>
              <a:buSzPts val="2000"/>
              <a:buNone/>
            </a:pPr>
            <a:endParaRPr sz="2000" dirty="0">
              <a:latin typeface="Arial"/>
              <a:ea typeface="Arial"/>
              <a:cs typeface="Arial"/>
              <a:sym typeface="Arial"/>
            </a:endParaRPr>
          </a:p>
          <a:p>
            <a:pPr marL="228600" lvl="0" indent="-228600" algn="l" rtl="0">
              <a:lnSpc>
                <a:spcPct val="90000"/>
              </a:lnSpc>
              <a:spcBef>
                <a:spcPts val="0"/>
              </a:spcBef>
              <a:spcAft>
                <a:spcPts val="0"/>
              </a:spcAft>
              <a:buClr>
                <a:schemeClr val="dk1"/>
              </a:buClr>
              <a:buSzPts val="2000"/>
              <a:buNone/>
            </a:pPr>
            <a:endParaRPr sz="2000" dirty="0">
              <a:latin typeface="Arial"/>
              <a:ea typeface="Arial"/>
              <a:cs typeface="Arial"/>
              <a:sym typeface="Arial"/>
            </a:endParaRPr>
          </a:p>
        </p:txBody>
      </p:sp>
      <p:sp>
        <p:nvSpPr>
          <p:cNvPr id="149" name="Google Shape;149;p20"/>
          <p:cNvSpPr/>
          <p:nvPr/>
        </p:nvSpPr>
        <p:spPr>
          <a:xfrm>
            <a:off x="0" y="6416975"/>
            <a:ext cx="9144000" cy="441300"/>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50" name="Google Shape;150;p20" descr="CredoReference_icon-FirstYear.png"/>
          <p:cNvPicPr preferRelativeResize="0"/>
          <p:nvPr/>
        </p:nvPicPr>
        <p:blipFill rotWithShape="1">
          <a:blip r:embed="rId4">
            <a:alphaModFix/>
          </a:blip>
          <a:srcRect/>
          <a:stretch/>
        </p:blipFill>
        <p:spPr>
          <a:xfrm>
            <a:off x="4204662" y="6084224"/>
            <a:ext cx="734674" cy="716649"/>
          </a:xfrm>
          <a:prstGeom prst="rect">
            <a:avLst/>
          </a:prstGeom>
          <a:noFill/>
          <a:ln>
            <a:noFill/>
          </a:ln>
        </p:spPr>
      </p:pic>
      <p:sp>
        <p:nvSpPr>
          <p:cNvPr id="151" name="Google Shape;151;p20"/>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p:nvPr/>
        </p:nvSpPr>
        <p:spPr>
          <a:xfrm>
            <a:off x="0" y="6416975"/>
            <a:ext cx="9144000" cy="441300"/>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57" name="Google Shape;157;p21"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58" name="Google Shape;158;p21"/>
          <p:cNvSpPr/>
          <p:nvPr/>
        </p:nvSpPr>
        <p:spPr>
          <a:xfrm>
            <a:off x="0" y="-200055"/>
            <a:ext cx="184731" cy="40011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chemeClr val="dk1"/>
              </a:buClr>
              <a:buSzPts val="800"/>
              <a:buFont typeface="Calibri"/>
              <a:buNone/>
            </a:pPr>
            <a:br>
              <a:rPr lang="en-US" sz="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Arial"/>
              <a:ea typeface="Arial"/>
              <a:cs typeface="Arial"/>
              <a:sym typeface="Arial"/>
            </a:endParaRPr>
          </a:p>
        </p:txBody>
      </p:sp>
      <p:sp>
        <p:nvSpPr>
          <p:cNvPr id="159" name="Google Shape;159;p21"/>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60" name="Google Shape;160;p21"/>
          <p:cNvGraphicFramePr/>
          <p:nvPr/>
        </p:nvGraphicFramePr>
        <p:xfrm>
          <a:off x="563526" y="326952"/>
          <a:ext cx="8048850" cy="5455880"/>
        </p:xfrm>
        <a:graphic>
          <a:graphicData uri="http://schemas.openxmlformats.org/drawingml/2006/table">
            <a:tbl>
              <a:tblPr firstRow="1" bandRow="1">
                <a:noFill/>
                <a:tableStyleId>{EE2FE555-1648-419B-B727-8B729839E273}</a:tableStyleId>
              </a:tblPr>
              <a:tblGrid>
                <a:gridCol w="8048850">
                  <a:extLst>
                    <a:ext uri="{9D8B030D-6E8A-4147-A177-3AD203B41FA5}">
                      <a16:colId xmlns:a16="http://schemas.microsoft.com/office/drawing/2014/main" val="20000"/>
                    </a:ext>
                  </a:extLst>
                </a:gridCol>
              </a:tblGrid>
              <a:tr h="444500">
                <a:tc>
                  <a:txBody>
                    <a:bodyPr/>
                    <a:lstStyle/>
                    <a:p>
                      <a:pPr marL="0" marR="0" lvl="0" indent="0" algn="ctr" rtl="0">
                        <a:lnSpc>
                          <a:spcPct val="100000"/>
                        </a:lnSpc>
                        <a:spcBef>
                          <a:spcPts val="0"/>
                        </a:spcBef>
                        <a:spcAft>
                          <a:spcPts val="0"/>
                        </a:spcAft>
                        <a:buClr>
                          <a:schemeClr val="dk1"/>
                        </a:buClr>
                        <a:buSzPts val="3500"/>
                        <a:buFont typeface="Calibri"/>
                        <a:buNone/>
                      </a:pPr>
                      <a:r>
                        <a:rPr lang="en-US" sz="2800" u="none" strike="noStrike" cap="none" dirty="0">
                          <a:latin typeface="Arial"/>
                          <a:ea typeface="Arial"/>
                          <a:cs typeface="Arial"/>
                          <a:sym typeface="Arial"/>
                        </a:rPr>
                        <a:t>This Frees Time To … </a:t>
                      </a:r>
                      <a:endParaRPr sz="2800" u="none" strike="noStrike" cap="none" dirty="0">
                        <a:solidFill>
                          <a:srgbClr val="3F3F3F"/>
                        </a:solidFill>
                        <a:latin typeface="Arial"/>
                        <a:ea typeface="Arial"/>
                        <a:cs typeface="Arial"/>
                        <a:sym typeface="Arial"/>
                      </a:endParaRPr>
                    </a:p>
                  </a:txBody>
                  <a:tcPr marL="137150" marR="137150" marT="182875" marB="182875">
                    <a:solidFill>
                      <a:srgbClr val="D2604E"/>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3F3F3F"/>
                        </a:buClr>
                        <a:buSzPts val="1800"/>
                        <a:buFont typeface="Arial"/>
                        <a:buNone/>
                      </a:pPr>
                      <a:r>
                        <a:rPr lang="en-US" sz="1800" b="1" u="none" strike="noStrike" cap="none" dirty="0">
                          <a:solidFill>
                            <a:srgbClr val="3F3F3F"/>
                          </a:solidFill>
                          <a:latin typeface="Arial"/>
                          <a:ea typeface="Arial"/>
                          <a:cs typeface="Arial"/>
                          <a:sym typeface="Arial"/>
                        </a:rPr>
                        <a:t>Reinforce the Basics</a:t>
                      </a:r>
                      <a:br>
                        <a:rPr lang="en-US" sz="1800" u="none" strike="noStrike" cap="none" dirty="0">
                          <a:solidFill>
                            <a:srgbClr val="3F3F3F"/>
                          </a:solidFill>
                          <a:latin typeface="Arial"/>
                          <a:ea typeface="Arial"/>
                          <a:cs typeface="Arial"/>
                          <a:sym typeface="Arial"/>
                        </a:rPr>
                      </a:br>
                      <a:r>
                        <a:rPr lang="en-US" sz="1800" u="none" strike="noStrike" cap="none" dirty="0">
                          <a:solidFill>
                            <a:srgbClr val="3F3F3F"/>
                          </a:solidFill>
                          <a:latin typeface="Arial"/>
                          <a:ea typeface="Arial"/>
                          <a:cs typeface="Arial"/>
                          <a:sym typeface="Arial"/>
                        </a:rPr>
                        <a:t>Students need constant reinforcement (as you know!), especially over semesters.</a:t>
                      </a:r>
                      <a:endParaRPr sz="1800" dirty="0"/>
                    </a:p>
                  </a:txBody>
                  <a:tcPr marL="137150" marR="137150" marT="182875" marB="182875">
                    <a:solidFill>
                      <a:srgbClr val="D2604E">
                        <a:alpha val="58459"/>
                      </a:srgbClr>
                    </a:solidFill>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3F3F3F"/>
                        </a:buClr>
                        <a:buSzPts val="1800"/>
                        <a:buFont typeface="Arial"/>
                        <a:buNone/>
                      </a:pPr>
                      <a:r>
                        <a:rPr lang="en-US" sz="1800" b="1" u="none" strike="noStrike" cap="none" dirty="0">
                          <a:solidFill>
                            <a:srgbClr val="3F3F3F"/>
                          </a:solidFill>
                          <a:latin typeface="Arial"/>
                          <a:ea typeface="Arial"/>
                          <a:cs typeface="Arial"/>
                          <a:sym typeface="Arial"/>
                        </a:rPr>
                        <a:t>Engage in Active Learning</a:t>
                      </a:r>
                      <a:br>
                        <a:rPr lang="en-US" sz="1800" u="none" strike="noStrike" cap="none" dirty="0">
                          <a:solidFill>
                            <a:srgbClr val="3F3F3F"/>
                          </a:solidFill>
                          <a:latin typeface="Arial"/>
                          <a:ea typeface="Arial"/>
                          <a:cs typeface="Arial"/>
                          <a:sym typeface="Arial"/>
                        </a:rPr>
                      </a:br>
                      <a:r>
                        <a:rPr lang="en-US" sz="1800" u="none" strike="noStrike" cap="none" dirty="0">
                          <a:solidFill>
                            <a:srgbClr val="3F3F3F"/>
                          </a:solidFill>
                          <a:latin typeface="Arial"/>
                          <a:ea typeface="Arial"/>
                          <a:cs typeface="Arial"/>
                          <a:sym typeface="Arial"/>
                        </a:rPr>
                        <a:t>Go deeper into information literacy content, tackling the more complex and nuanced aspects of information literacy. Lead class discussions or conduct activities such as case studies, peer review, etc. around specific aspects of information literacy. Active learning engages students with material in a way that lecture cannot. </a:t>
                      </a:r>
                      <a:endParaRPr sz="1800" u="none" strike="noStrike" cap="none" dirty="0">
                        <a:solidFill>
                          <a:srgbClr val="3F3F3F"/>
                        </a:solidFill>
                        <a:latin typeface="Arial"/>
                        <a:ea typeface="Arial"/>
                        <a:cs typeface="Arial"/>
                        <a:sym typeface="Arial"/>
                      </a:endParaRPr>
                    </a:p>
                  </a:txBody>
                  <a:tcPr marL="137150" marR="137150" marT="182875" marB="182875">
                    <a:solidFill>
                      <a:srgbClr val="D2604E">
                        <a:alpha val="32310"/>
                      </a:srgbClr>
                    </a:solidFill>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3F3F3F"/>
                        </a:buClr>
                        <a:buSzPts val="1800"/>
                        <a:buFont typeface="Arial"/>
                        <a:buNone/>
                      </a:pPr>
                      <a:r>
                        <a:rPr lang="en-US" sz="1800" b="1" u="none" strike="noStrike" cap="none" dirty="0">
                          <a:solidFill>
                            <a:srgbClr val="3F3F3F"/>
                          </a:solidFill>
                          <a:latin typeface="Arial"/>
                          <a:ea typeface="Arial"/>
                          <a:cs typeface="Arial"/>
                          <a:sym typeface="Arial"/>
                        </a:rPr>
                        <a:t>Build Relationships</a:t>
                      </a:r>
                      <a:br>
                        <a:rPr lang="en-US" sz="1800" u="none" strike="noStrike" cap="none" dirty="0">
                          <a:solidFill>
                            <a:srgbClr val="3F3F3F"/>
                          </a:solidFill>
                          <a:latin typeface="Arial"/>
                          <a:ea typeface="Arial"/>
                          <a:cs typeface="Arial"/>
                          <a:sym typeface="Arial"/>
                        </a:rPr>
                      </a:br>
                      <a:r>
                        <a:rPr lang="en-US" sz="1800" u="none" strike="noStrike" cap="none" dirty="0">
                          <a:solidFill>
                            <a:srgbClr val="3F3F3F"/>
                          </a:solidFill>
                          <a:latin typeface="Arial"/>
                          <a:ea typeface="Arial"/>
                          <a:cs typeface="Arial"/>
                          <a:sym typeface="Arial"/>
                        </a:rPr>
                        <a:t>By focusing on hands-on learning during your face-time with students, you will be more able to build relationships by supporting students through meaningful instruction and activities that are relevant to their class. </a:t>
                      </a:r>
                      <a:endParaRPr sz="1800" u="none" strike="noStrike" cap="none" dirty="0">
                        <a:solidFill>
                          <a:srgbClr val="3F3F3F"/>
                        </a:solidFill>
                        <a:latin typeface="Arial"/>
                        <a:ea typeface="Arial"/>
                        <a:cs typeface="Arial"/>
                        <a:sym typeface="Arial"/>
                      </a:endParaRPr>
                    </a:p>
                  </a:txBody>
                  <a:tcPr marL="137150" marR="137150" marT="182875" marB="182875">
                    <a:solidFill>
                      <a:srgbClr val="D2604E">
                        <a:alpha val="58459"/>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311700" y="108276"/>
            <a:ext cx="8520600" cy="756124"/>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666699"/>
              </a:buClr>
              <a:buSzPts val="3000"/>
              <a:buFont typeface="Arial"/>
              <a:buNone/>
            </a:pPr>
            <a:r>
              <a:rPr lang="en-US" sz="2800" b="1">
                <a:solidFill>
                  <a:srgbClr val="D2604E"/>
                </a:solidFill>
                <a:latin typeface="Arial"/>
                <a:ea typeface="Arial"/>
                <a:cs typeface="Arial"/>
                <a:sym typeface="Arial"/>
              </a:rPr>
              <a:t>Faculty Assistance Materials</a:t>
            </a:r>
            <a:endParaRPr sz="2800" b="1">
              <a:solidFill>
                <a:srgbClr val="D2604E"/>
              </a:solidFill>
              <a:latin typeface="Arial"/>
              <a:ea typeface="Arial"/>
              <a:cs typeface="Arial"/>
              <a:sym typeface="Arial"/>
            </a:endParaRPr>
          </a:p>
        </p:txBody>
      </p:sp>
      <p:sp>
        <p:nvSpPr>
          <p:cNvPr id="166" name="Google Shape;166;p22"/>
          <p:cNvSpPr txBox="1">
            <a:spLocks noGrp="1"/>
          </p:cNvSpPr>
          <p:nvPr>
            <p:ph type="body" idx="1"/>
          </p:nvPr>
        </p:nvSpPr>
        <p:spPr>
          <a:xfrm>
            <a:off x="1200125" y="3293186"/>
            <a:ext cx="6526800" cy="1287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600"/>
              <a:buNone/>
            </a:pPr>
            <a:endParaRPr sz="600" b="1" dirty="0">
              <a:latin typeface="Arial"/>
              <a:ea typeface="Arial"/>
              <a:cs typeface="Arial"/>
              <a:sym typeface="Arial"/>
            </a:endParaRPr>
          </a:p>
          <a:p>
            <a:pPr marL="0" lvl="0" indent="0" algn="ctr">
              <a:lnSpc>
                <a:spcPct val="100000"/>
              </a:lnSpc>
              <a:buSzPts val="1500"/>
              <a:buNone/>
            </a:pPr>
            <a:r>
              <a:rPr lang="en-US" sz="1500" b="1" dirty="0">
                <a:latin typeface="Arial"/>
                <a:ea typeface="Arial"/>
                <a:cs typeface="Arial"/>
                <a:sym typeface="Arial"/>
              </a:rPr>
              <a:t>Credo </a:t>
            </a:r>
            <a:r>
              <a:rPr lang="en-US" sz="1500" b="1" dirty="0" err="1">
                <a:latin typeface="Arial"/>
                <a:ea typeface="Arial"/>
                <a:cs typeface="Arial"/>
                <a:sym typeface="Arial"/>
              </a:rPr>
              <a:t>InfoLit</a:t>
            </a:r>
            <a:r>
              <a:rPr lang="en-US" sz="1500" b="1" dirty="0">
                <a:latin typeface="Arial"/>
                <a:ea typeface="Arial"/>
                <a:cs typeface="Arial"/>
                <a:sym typeface="Arial"/>
              </a:rPr>
              <a:t> </a:t>
            </a:r>
            <a:r>
              <a:rPr lang="en-US" sz="1500" b="1" dirty="0">
                <a:solidFill>
                  <a:srgbClr val="000000"/>
                </a:solidFill>
                <a:latin typeface="Arial"/>
                <a:ea typeface="Arial"/>
                <a:cs typeface="Arial"/>
                <a:sym typeface="Arial"/>
              </a:rPr>
              <a:t>– </a:t>
            </a:r>
            <a:r>
              <a:rPr lang="en-US" sz="1500" b="1" dirty="0">
                <a:latin typeface="Arial"/>
                <a:ea typeface="Arial"/>
                <a:cs typeface="Arial"/>
                <a:sym typeface="Arial"/>
              </a:rPr>
              <a:t>Core also has a faculty module built into it </a:t>
            </a:r>
            <a:br>
              <a:rPr lang="en-US" sz="1500" b="1" dirty="0">
                <a:latin typeface="Arial"/>
                <a:ea typeface="Arial"/>
                <a:cs typeface="Arial"/>
                <a:sym typeface="Arial"/>
              </a:rPr>
            </a:br>
            <a:r>
              <a:rPr lang="en-US" sz="1500" b="1" dirty="0">
                <a:latin typeface="Arial"/>
                <a:ea typeface="Arial"/>
                <a:cs typeface="Arial"/>
                <a:sym typeface="Arial"/>
              </a:rPr>
              <a:t>where you will find:</a:t>
            </a:r>
            <a:endParaRPr dirty="0"/>
          </a:p>
          <a:p>
            <a:pPr marL="0" lvl="0" indent="0" algn="ctr" rtl="0">
              <a:lnSpc>
                <a:spcPct val="100000"/>
              </a:lnSpc>
              <a:spcBef>
                <a:spcPts val="0"/>
              </a:spcBef>
              <a:spcAft>
                <a:spcPts val="0"/>
              </a:spcAft>
              <a:buClr>
                <a:schemeClr val="dk1"/>
              </a:buClr>
              <a:buSzPts val="600"/>
              <a:buNone/>
            </a:pPr>
            <a:endParaRPr sz="600" b="1" dirty="0">
              <a:latin typeface="Arial"/>
              <a:ea typeface="Arial"/>
              <a:cs typeface="Arial"/>
              <a:sym typeface="Arial"/>
            </a:endParaRPr>
          </a:p>
          <a:p>
            <a:pPr marL="0" lvl="0" indent="0" algn="ctr" rtl="0">
              <a:lnSpc>
                <a:spcPct val="100000"/>
              </a:lnSpc>
              <a:spcBef>
                <a:spcPts val="0"/>
              </a:spcBef>
              <a:spcAft>
                <a:spcPts val="0"/>
              </a:spcAft>
              <a:buClr>
                <a:schemeClr val="dk1"/>
              </a:buClr>
              <a:buSzPts val="1500"/>
              <a:buNone/>
            </a:pPr>
            <a:r>
              <a:rPr lang="en-US" sz="1500" dirty="0">
                <a:highlight>
                  <a:srgbClr val="FFFF00"/>
                </a:highlight>
                <a:latin typeface="Arial"/>
                <a:ea typeface="Arial"/>
                <a:cs typeface="Arial"/>
                <a:sym typeface="Arial"/>
              </a:rPr>
              <a:t>[Add links to your Credo content to each listing below:]</a:t>
            </a:r>
            <a:endParaRPr dirty="0"/>
          </a:p>
          <a:p>
            <a:pPr marL="0" lvl="0" indent="0" algn="ctr" rtl="0">
              <a:lnSpc>
                <a:spcPct val="100000"/>
              </a:lnSpc>
              <a:spcBef>
                <a:spcPts val="0"/>
              </a:spcBef>
              <a:spcAft>
                <a:spcPts val="0"/>
              </a:spcAft>
              <a:buClr>
                <a:schemeClr val="dk1"/>
              </a:buClr>
              <a:buSzPts val="600"/>
              <a:buNone/>
            </a:pPr>
            <a:endParaRPr sz="600" dirty="0">
              <a:highlight>
                <a:srgbClr val="FFFF00"/>
              </a:highlight>
              <a:latin typeface="Arial"/>
              <a:ea typeface="Arial"/>
              <a:cs typeface="Arial"/>
              <a:sym typeface="Arial"/>
            </a:endParaRPr>
          </a:p>
          <a:p>
            <a:pPr marL="228600" lvl="0" indent="-133350" algn="l" rtl="0">
              <a:lnSpc>
                <a:spcPct val="90000"/>
              </a:lnSpc>
              <a:spcBef>
                <a:spcPts val="0"/>
              </a:spcBef>
              <a:spcAft>
                <a:spcPts val="0"/>
              </a:spcAft>
              <a:buClr>
                <a:schemeClr val="dk1"/>
              </a:buClr>
              <a:buSzPts val="1500"/>
              <a:buNone/>
            </a:pPr>
            <a:endParaRPr sz="1500" dirty="0">
              <a:latin typeface="Arial"/>
              <a:ea typeface="Arial"/>
              <a:cs typeface="Arial"/>
              <a:sym typeface="Arial"/>
            </a:endParaRPr>
          </a:p>
          <a:p>
            <a:pPr marL="285750" lvl="0" indent="-107950" algn="l" rtl="0">
              <a:lnSpc>
                <a:spcPct val="100000"/>
              </a:lnSpc>
              <a:spcBef>
                <a:spcPts val="0"/>
              </a:spcBef>
              <a:spcAft>
                <a:spcPts val="0"/>
              </a:spcAft>
              <a:buClr>
                <a:schemeClr val="dk1"/>
              </a:buClr>
              <a:buSzPts val="2800"/>
              <a:buFont typeface="Arial"/>
              <a:buNone/>
            </a:pPr>
            <a:endParaRPr dirty="0">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latin typeface="Arial"/>
              <a:ea typeface="Arial"/>
              <a:cs typeface="Arial"/>
              <a:sym typeface="Arial"/>
            </a:endParaRPr>
          </a:p>
        </p:txBody>
      </p:sp>
      <p:sp>
        <p:nvSpPr>
          <p:cNvPr id="167" name="Google Shape;167;p22"/>
          <p:cNvSpPr/>
          <p:nvPr/>
        </p:nvSpPr>
        <p:spPr>
          <a:xfrm>
            <a:off x="0" y="6416975"/>
            <a:ext cx="9144000" cy="441300"/>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68" name="Google Shape;168;p22"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69" name="Google Shape;169;p22"/>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70" name="Google Shape;170;p22"/>
          <p:cNvGraphicFramePr/>
          <p:nvPr>
            <p:extLst>
              <p:ext uri="{D42A27DB-BD31-4B8C-83A1-F6EECF244321}">
                <p14:modId xmlns:p14="http://schemas.microsoft.com/office/powerpoint/2010/main" val="4012011776"/>
              </p:ext>
            </p:extLst>
          </p:nvPr>
        </p:nvGraphicFramePr>
        <p:xfrm>
          <a:off x="311703" y="1227870"/>
          <a:ext cx="8520600" cy="2024525"/>
        </p:xfrm>
        <a:graphic>
          <a:graphicData uri="http://schemas.openxmlformats.org/drawingml/2006/table">
            <a:tbl>
              <a:tblPr firstRow="1" bandRow="1">
                <a:noFill/>
                <a:tableStyleId>{4C01135D-A4A6-44EB-8DD1-78D38E3C336F}</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1112975">
                <a:tc>
                  <a:txBody>
                    <a:bodyPr/>
                    <a:lstStyle/>
                    <a:p>
                      <a:pPr marL="0" marR="0" lvl="0" indent="0" algn="l" rtl="0">
                        <a:spcBef>
                          <a:spcPts val="0"/>
                        </a:spcBef>
                        <a:spcAft>
                          <a:spcPts val="0"/>
                        </a:spcAft>
                        <a:buNone/>
                      </a:pPr>
                      <a:r>
                        <a:rPr lang="en-US" sz="1500" b="0" u="sng" strike="noStrike" cap="none" dirty="0">
                          <a:solidFill>
                            <a:schemeClr val="hlink"/>
                          </a:solidFill>
                          <a:latin typeface="Arial"/>
                          <a:ea typeface="Arial"/>
                          <a:cs typeface="Arial"/>
                          <a:sym typeface="Arial"/>
                          <a:hlinkClick r:id="rId4"/>
                        </a:rPr>
                        <a:t>Example Assignment: Annotated Bibliography</a:t>
                      </a:r>
                      <a:r>
                        <a:rPr lang="en-US" sz="1500" b="0" u="none" strike="noStrike" cap="none" dirty="0">
                          <a:solidFill>
                            <a:schemeClr val="lt1"/>
                          </a:solidFill>
                          <a:latin typeface="Arial"/>
                          <a:ea typeface="Arial"/>
                          <a:cs typeface="Arial"/>
                          <a:sym typeface="Arial"/>
                        </a:rPr>
                        <a:t> </a:t>
                      </a:r>
                      <a:endParaRPr sz="1500" b="0"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604E">
                        <a:alpha val="58459"/>
                      </a:srgbClr>
                    </a:solidFill>
                  </a:tcPr>
                </a:tc>
                <a:tc>
                  <a:txBody>
                    <a:bodyPr/>
                    <a:lstStyle/>
                    <a:p>
                      <a:pPr marL="0" marR="0" lvl="0" indent="0" algn="l" rtl="0">
                        <a:lnSpc>
                          <a:spcPct val="100000"/>
                        </a:lnSpc>
                        <a:spcBef>
                          <a:spcPts val="0"/>
                        </a:spcBef>
                        <a:spcAft>
                          <a:spcPts val="0"/>
                        </a:spcAft>
                        <a:buClr>
                          <a:schemeClr val="lt1"/>
                        </a:buClr>
                        <a:buSzPts val="1500"/>
                        <a:buFont typeface="Arial"/>
                        <a:buNone/>
                      </a:pPr>
                      <a:r>
                        <a:rPr lang="en-US" sz="1500" b="0" dirty="0">
                          <a:solidFill>
                            <a:srgbClr val="000000"/>
                          </a:solidFill>
                          <a:latin typeface="Arial"/>
                          <a:ea typeface="Arial"/>
                          <a:cs typeface="Arial"/>
                          <a:sym typeface="Arial"/>
                        </a:rPr>
                        <a:t>A sample annotated bibliography assignment that uses the material in Credo </a:t>
                      </a:r>
                      <a:r>
                        <a:rPr lang="en-US" sz="1500" b="0" dirty="0" err="1">
                          <a:solidFill>
                            <a:srgbClr val="000000"/>
                          </a:solidFill>
                          <a:latin typeface="Arial"/>
                          <a:ea typeface="Arial"/>
                          <a:cs typeface="Arial"/>
                          <a:sym typeface="Arial"/>
                        </a:rPr>
                        <a:t>InfoLit</a:t>
                      </a:r>
                      <a:r>
                        <a:rPr lang="en-US" sz="1500" b="0" dirty="0">
                          <a:solidFill>
                            <a:srgbClr val="000000"/>
                          </a:solidFill>
                          <a:latin typeface="Arial"/>
                          <a:ea typeface="Arial"/>
                          <a:cs typeface="Arial"/>
                          <a:sym typeface="Arial"/>
                        </a:rPr>
                        <a:t> – Core. It lists Instruct videos and tutorials that can be used at each stage of the assignment.</a:t>
                      </a:r>
                      <a:endParaRPr dirty="0">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604E">
                        <a:alpha val="58459"/>
                      </a:srgbClr>
                    </a:solidFill>
                  </a:tcPr>
                </a:tc>
                <a:extLst>
                  <a:ext uri="{0D108BD9-81ED-4DB2-BD59-A6C34878D82A}">
                    <a16:rowId xmlns:a16="http://schemas.microsoft.com/office/drawing/2014/main" val="10000"/>
                  </a:ext>
                </a:extLst>
              </a:tr>
              <a:tr h="911550">
                <a:tc>
                  <a:txBody>
                    <a:bodyPr/>
                    <a:lstStyle/>
                    <a:p>
                      <a:pPr marL="0" marR="0" lvl="0" indent="0" algn="l" rtl="0">
                        <a:spcBef>
                          <a:spcPts val="0"/>
                        </a:spcBef>
                        <a:spcAft>
                          <a:spcPts val="0"/>
                        </a:spcAft>
                        <a:buNone/>
                      </a:pPr>
                      <a:r>
                        <a:rPr lang="en-US" sz="1500" u="sng" dirty="0">
                          <a:solidFill>
                            <a:schemeClr val="hlink"/>
                          </a:solidFill>
                          <a:latin typeface="Arial"/>
                          <a:ea typeface="Arial"/>
                          <a:cs typeface="Arial"/>
                          <a:sym typeface="Arial"/>
                          <a:hlinkClick r:id="rId5"/>
                        </a:rPr>
                        <a:t>Example Curriculum Mapping of Information Literacy</a:t>
                      </a:r>
                      <a:r>
                        <a:rPr lang="en-US" sz="1500" b="0" u="sng" dirty="0">
                          <a:solidFill>
                            <a:srgbClr val="000000"/>
                          </a:solidFill>
                          <a:latin typeface="Arial"/>
                          <a:ea typeface="Arial"/>
                          <a:cs typeface="Arial"/>
                          <a:sym typeface="Arial"/>
                          <a:hlinkClick r:id="rId5"/>
                        </a:rPr>
                        <a:t>–</a:t>
                      </a:r>
                      <a:r>
                        <a:rPr lang="en-US" sz="1500" u="sng" dirty="0">
                          <a:solidFill>
                            <a:schemeClr val="hlink"/>
                          </a:solidFill>
                          <a:latin typeface="Arial"/>
                          <a:ea typeface="Arial"/>
                          <a:cs typeface="Arial"/>
                          <a:sym typeface="Arial"/>
                          <a:hlinkClick r:id="rId5"/>
                        </a:rPr>
                        <a:t>Core Multimedia</a:t>
                      </a:r>
                      <a:endParaRPr sz="1500"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604E">
                        <a:alpha val="58459"/>
                      </a:srgbClr>
                    </a:solidFill>
                  </a:tcPr>
                </a:tc>
                <a:tc>
                  <a:txBody>
                    <a:bodyPr/>
                    <a:lstStyle/>
                    <a:p>
                      <a:pPr marL="0" marR="0" lvl="0" indent="0" algn="l" rtl="0">
                        <a:lnSpc>
                          <a:spcPct val="100000"/>
                        </a:lnSpc>
                        <a:spcBef>
                          <a:spcPts val="0"/>
                        </a:spcBef>
                        <a:spcAft>
                          <a:spcPts val="0"/>
                        </a:spcAft>
                        <a:buClr>
                          <a:schemeClr val="lt1"/>
                        </a:buClr>
                        <a:buSzPts val="1500"/>
                        <a:buFont typeface="Arial"/>
                        <a:buNone/>
                      </a:pPr>
                      <a:r>
                        <a:rPr lang="en-US" sz="1500" dirty="0">
                          <a:solidFill>
                            <a:srgbClr val="000000"/>
                          </a:solidFill>
                          <a:latin typeface="Arial"/>
                          <a:ea typeface="Arial"/>
                          <a:cs typeface="Arial"/>
                          <a:sym typeface="Arial"/>
                        </a:rPr>
                        <a:t>A curriculum map that shows how the items in Credo </a:t>
                      </a:r>
                      <a:r>
                        <a:rPr lang="en-US" sz="1500" dirty="0" err="1">
                          <a:solidFill>
                            <a:srgbClr val="000000"/>
                          </a:solidFill>
                          <a:latin typeface="Arial"/>
                          <a:ea typeface="Arial"/>
                          <a:cs typeface="Arial"/>
                          <a:sym typeface="Arial"/>
                        </a:rPr>
                        <a:t>InfoLit</a:t>
                      </a:r>
                      <a:r>
                        <a:rPr lang="en-US" sz="1500" dirty="0">
                          <a:solidFill>
                            <a:srgbClr val="000000"/>
                          </a:solidFill>
                          <a:latin typeface="Arial"/>
                          <a:ea typeface="Arial"/>
                          <a:cs typeface="Arial"/>
                          <a:sym typeface="Arial"/>
                        </a:rPr>
                        <a:t> </a:t>
                      </a:r>
                      <a:r>
                        <a:rPr lang="en-US" sz="1500" b="0" dirty="0">
                          <a:solidFill>
                            <a:srgbClr val="000000"/>
                          </a:solidFill>
                          <a:latin typeface="Arial"/>
                          <a:ea typeface="Arial"/>
                          <a:cs typeface="Arial"/>
                          <a:sym typeface="Arial"/>
                        </a:rPr>
                        <a:t>– Core</a:t>
                      </a:r>
                      <a:r>
                        <a:rPr lang="en-US" sz="1500" dirty="0">
                          <a:solidFill>
                            <a:srgbClr val="000000"/>
                          </a:solidFill>
                          <a:latin typeface="Arial"/>
                          <a:ea typeface="Arial"/>
                          <a:cs typeface="Arial"/>
                          <a:sym typeface="Arial"/>
                        </a:rPr>
                        <a:t> correlate with common gen-ed learning outcomes.</a:t>
                      </a:r>
                      <a:endParaRPr sz="1500" b="0" dirty="0">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604E">
                        <a:alpha val="58459"/>
                      </a:srgbClr>
                    </a:solidFill>
                  </a:tcPr>
                </a:tc>
                <a:extLst>
                  <a:ext uri="{0D108BD9-81ED-4DB2-BD59-A6C34878D82A}">
                    <a16:rowId xmlns:a16="http://schemas.microsoft.com/office/drawing/2014/main" val="10001"/>
                  </a:ext>
                </a:extLst>
              </a:tr>
            </a:tbl>
          </a:graphicData>
        </a:graphic>
      </p:graphicFrame>
      <p:graphicFrame>
        <p:nvGraphicFramePr>
          <p:cNvPr id="171" name="Google Shape;171;p22"/>
          <p:cNvGraphicFramePr/>
          <p:nvPr>
            <p:extLst>
              <p:ext uri="{D42A27DB-BD31-4B8C-83A1-F6EECF244321}">
                <p14:modId xmlns:p14="http://schemas.microsoft.com/office/powerpoint/2010/main" val="3215379696"/>
              </p:ext>
            </p:extLst>
          </p:nvPr>
        </p:nvGraphicFramePr>
        <p:xfrm>
          <a:off x="311675" y="4495625"/>
          <a:ext cx="8520600" cy="1462950"/>
        </p:xfrm>
        <a:graphic>
          <a:graphicData uri="http://schemas.openxmlformats.org/drawingml/2006/table">
            <a:tbl>
              <a:tblPr>
                <a:noFill/>
                <a:tableStyleId>{F0E02490-A074-4BE9-87C1-E0DFF53CC527}</a:tableStyleId>
              </a:tblPr>
              <a:tblGrid>
                <a:gridCol w="4334375">
                  <a:extLst>
                    <a:ext uri="{9D8B030D-6E8A-4147-A177-3AD203B41FA5}">
                      <a16:colId xmlns:a16="http://schemas.microsoft.com/office/drawing/2014/main" val="20000"/>
                    </a:ext>
                  </a:extLst>
                </a:gridCol>
                <a:gridCol w="41862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1500" b="1" dirty="0">
                          <a:solidFill>
                            <a:schemeClr val="dk1"/>
                          </a:solidFill>
                        </a:rPr>
                        <a:t>How to Use </a:t>
                      </a:r>
                      <a:r>
                        <a:rPr lang="en-US" sz="1500" b="1" dirty="0" err="1">
                          <a:latin typeface="Arial"/>
                          <a:ea typeface="Arial"/>
                          <a:cs typeface="Arial"/>
                          <a:sym typeface="Arial"/>
                        </a:rPr>
                        <a:t>InfoLit</a:t>
                      </a:r>
                      <a:r>
                        <a:rPr lang="en-US" sz="1500" b="1" dirty="0">
                          <a:latin typeface="Arial"/>
                          <a:ea typeface="Arial"/>
                          <a:cs typeface="Arial"/>
                          <a:sym typeface="Arial"/>
                        </a:rPr>
                        <a:t> </a:t>
                      </a:r>
                      <a:r>
                        <a:rPr lang="en-US" sz="1500" b="1" dirty="0">
                          <a:solidFill>
                            <a:srgbClr val="000000"/>
                          </a:solidFill>
                          <a:latin typeface="Arial"/>
                          <a:ea typeface="Arial"/>
                          <a:cs typeface="Arial"/>
                          <a:sym typeface="Arial"/>
                        </a:rPr>
                        <a:t>– </a:t>
                      </a:r>
                      <a:r>
                        <a:rPr lang="en-US" sz="1500" b="1" dirty="0">
                          <a:latin typeface="Arial"/>
                          <a:ea typeface="Arial"/>
                          <a:cs typeface="Arial"/>
                          <a:sym typeface="Arial"/>
                        </a:rPr>
                        <a:t>Core</a:t>
                      </a:r>
                      <a:r>
                        <a:rPr lang="en-US" sz="1500" b="1" dirty="0">
                          <a:solidFill>
                            <a:schemeClr val="dk1"/>
                          </a:solidFill>
                        </a:rPr>
                        <a:t>	</a:t>
                      </a:r>
                      <a:endParaRPr sz="1500" b="1" dirty="0"/>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tc>
                  <a:txBody>
                    <a:bodyPr/>
                    <a:lstStyle/>
                    <a:p>
                      <a:pPr marL="0" lvl="0" indent="0" algn="ctr" rtl="0">
                        <a:spcBef>
                          <a:spcPts val="0"/>
                        </a:spcBef>
                        <a:spcAft>
                          <a:spcPts val="0"/>
                        </a:spcAft>
                        <a:buNone/>
                      </a:pPr>
                      <a:r>
                        <a:rPr lang="en-US" sz="1500" b="1" dirty="0">
                          <a:solidFill>
                            <a:schemeClr val="dk1"/>
                          </a:solidFill>
                        </a:rPr>
                        <a:t>Tutorial: Designing Effective Research Assignments</a:t>
                      </a:r>
                      <a:endParaRPr sz="1500" b="1" dirty="0"/>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Clr>
                          <a:schemeClr val="dk1"/>
                        </a:buClr>
                        <a:buSzPts val="1100"/>
                        <a:buFont typeface="Arial"/>
                        <a:buNone/>
                      </a:pPr>
                      <a:r>
                        <a:rPr lang="en-US" sz="1500" b="1" dirty="0">
                          <a:solidFill>
                            <a:schemeClr val="dk1"/>
                          </a:solidFill>
                        </a:rPr>
                        <a:t>Teaching With </a:t>
                      </a:r>
                      <a:r>
                        <a:rPr lang="en-US" sz="1500" b="1" dirty="0" err="1">
                          <a:latin typeface="Arial"/>
                          <a:ea typeface="Arial"/>
                          <a:cs typeface="Arial"/>
                          <a:sym typeface="Arial"/>
                        </a:rPr>
                        <a:t>InfoLit</a:t>
                      </a:r>
                      <a:r>
                        <a:rPr lang="en-US" sz="1500" b="1" dirty="0">
                          <a:latin typeface="Arial"/>
                          <a:ea typeface="Arial"/>
                          <a:cs typeface="Arial"/>
                          <a:sym typeface="Arial"/>
                        </a:rPr>
                        <a:t> </a:t>
                      </a:r>
                      <a:r>
                        <a:rPr lang="en-US" sz="1500" b="1" dirty="0">
                          <a:solidFill>
                            <a:srgbClr val="000000"/>
                          </a:solidFill>
                          <a:latin typeface="Arial"/>
                          <a:ea typeface="Arial"/>
                          <a:cs typeface="Arial"/>
                          <a:sym typeface="Arial"/>
                        </a:rPr>
                        <a:t>– </a:t>
                      </a:r>
                      <a:r>
                        <a:rPr lang="en-US" sz="1500" b="1" dirty="0" err="1">
                          <a:latin typeface="Arial"/>
                          <a:ea typeface="Arial"/>
                          <a:cs typeface="Arial"/>
                          <a:sym typeface="Arial"/>
                        </a:rPr>
                        <a:t>Core</a:t>
                      </a:r>
                      <a:r>
                        <a:rPr lang="en-US" sz="1500" b="1" dirty="0" err="1">
                          <a:solidFill>
                            <a:schemeClr val="dk1"/>
                          </a:solidFill>
                        </a:rPr>
                        <a:t>Guides</a:t>
                      </a:r>
                      <a:endParaRPr sz="1500" b="1" dirty="0"/>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tc>
                  <a:txBody>
                    <a:bodyPr/>
                    <a:lstStyle/>
                    <a:p>
                      <a:pPr marL="0" lvl="0" indent="0" algn="ctr" rtl="0">
                        <a:lnSpc>
                          <a:spcPct val="90000"/>
                        </a:lnSpc>
                        <a:spcBef>
                          <a:spcPts val="0"/>
                        </a:spcBef>
                        <a:spcAft>
                          <a:spcPts val="0"/>
                        </a:spcAft>
                        <a:buNone/>
                      </a:pPr>
                      <a:r>
                        <a:rPr lang="en-US" sz="1500" b="1" dirty="0">
                          <a:solidFill>
                            <a:schemeClr val="dk1"/>
                          </a:solidFill>
                        </a:rPr>
                        <a:t>Promoting </a:t>
                      </a:r>
                      <a:r>
                        <a:rPr lang="en-US" sz="1500" b="1" dirty="0" err="1">
                          <a:latin typeface="Arial"/>
                          <a:ea typeface="Arial"/>
                          <a:cs typeface="Arial"/>
                          <a:sym typeface="Arial"/>
                        </a:rPr>
                        <a:t>InfoLit</a:t>
                      </a:r>
                      <a:r>
                        <a:rPr lang="en-US" sz="1500" b="1" dirty="0">
                          <a:latin typeface="Arial"/>
                          <a:ea typeface="Arial"/>
                          <a:cs typeface="Arial"/>
                          <a:sym typeface="Arial"/>
                        </a:rPr>
                        <a:t> </a:t>
                      </a:r>
                      <a:r>
                        <a:rPr lang="en-US" sz="1500" b="1" dirty="0">
                          <a:solidFill>
                            <a:srgbClr val="000000"/>
                          </a:solidFill>
                          <a:latin typeface="Arial"/>
                          <a:ea typeface="Arial"/>
                          <a:cs typeface="Arial"/>
                          <a:sym typeface="Arial"/>
                        </a:rPr>
                        <a:t>– </a:t>
                      </a:r>
                      <a:r>
                        <a:rPr lang="en-US" sz="1500" b="1" dirty="0">
                          <a:latin typeface="Arial"/>
                          <a:ea typeface="Arial"/>
                          <a:cs typeface="Arial"/>
                          <a:sym typeface="Arial"/>
                        </a:rPr>
                        <a:t>Core</a:t>
                      </a:r>
                      <a:endParaRPr sz="1500" b="1" dirty="0"/>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en-US" sz="1500" b="1">
                          <a:solidFill>
                            <a:schemeClr val="dk1"/>
                          </a:solidFill>
                        </a:rPr>
                        <a:t>Video: Why IL Matters to Faculty</a:t>
                      </a:r>
                      <a:endParaRPr sz="1500" b="1"/>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tc>
                  <a:txBody>
                    <a:bodyPr/>
                    <a:lstStyle/>
                    <a:p>
                      <a:pPr marL="0" lvl="0" indent="0" algn="ctr" rtl="0">
                        <a:lnSpc>
                          <a:spcPct val="90000"/>
                        </a:lnSpc>
                        <a:spcBef>
                          <a:spcPts val="0"/>
                        </a:spcBef>
                        <a:spcAft>
                          <a:spcPts val="0"/>
                        </a:spcAft>
                        <a:buNone/>
                      </a:pPr>
                      <a:r>
                        <a:rPr lang="en-US" sz="1500" b="1" dirty="0">
                          <a:solidFill>
                            <a:schemeClr val="dk1"/>
                          </a:solidFill>
                        </a:rPr>
                        <a:t> Standards Mapping</a:t>
                      </a:r>
                      <a:endParaRPr sz="1500" b="1" dirty="0"/>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666699"/>
              </a:buClr>
              <a:buSzPts val="2800"/>
              <a:buFont typeface="Arial"/>
              <a:buNone/>
            </a:pPr>
            <a:r>
              <a:rPr lang="en-US" sz="2800" b="1" dirty="0">
                <a:solidFill>
                  <a:srgbClr val="4596A2"/>
                </a:solidFill>
                <a:latin typeface="Arial"/>
                <a:ea typeface="Arial"/>
                <a:cs typeface="Arial"/>
                <a:sym typeface="Arial"/>
              </a:rPr>
              <a:t>Adding Credo Links to Online Classes</a:t>
            </a:r>
            <a:br>
              <a:rPr lang="en-US" sz="2800" b="1" dirty="0">
                <a:solidFill>
                  <a:srgbClr val="4596A2"/>
                </a:solidFill>
                <a:latin typeface="Arial"/>
                <a:ea typeface="Arial"/>
                <a:cs typeface="Arial"/>
                <a:sym typeface="Arial"/>
              </a:rPr>
            </a:br>
            <a:endParaRPr sz="2800" b="1" dirty="0">
              <a:solidFill>
                <a:srgbClr val="4596A2"/>
              </a:solidFill>
              <a:latin typeface="Arial"/>
              <a:ea typeface="Arial"/>
              <a:cs typeface="Arial"/>
              <a:sym typeface="Arial"/>
            </a:endParaRPr>
          </a:p>
        </p:txBody>
      </p:sp>
      <p:sp>
        <p:nvSpPr>
          <p:cNvPr id="177" name="Google Shape;177;p2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228600" lvl="0" indent="-241300">
              <a:spcBef>
                <a:spcPts val="0"/>
              </a:spcBef>
              <a:buChar char="➔"/>
            </a:pPr>
            <a:r>
              <a:rPr lang="en-US" sz="1800" dirty="0">
                <a:highlight>
                  <a:srgbClr val="FFFF00"/>
                </a:highlight>
                <a:latin typeface="+mj-lt"/>
                <a:ea typeface="Arial"/>
                <a:cs typeface="Arial"/>
                <a:sym typeface="Arial"/>
              </a:rPr>
              <a:t>Librarian and faculty options for using </a:t>
            </a:r>
            <a:r>
              <a:rPr lang="en-US" sz="1800" dirty="0" err="1">
                <a:highlight>
                  <a:srgbClr val="FFFF00"/>
                </a:highlight>
                <a:latin typeface="+mj-lt"/>
                <a:ea typeface="Arial"/>
                <a:cs typeface="Arial"/>
                <a:sym typeface="Arial"/>
              </a:rPr>
              <a:t>InfoLit</a:t>
            </a:r>
            <a:r>
              <a:rPr lang="en-US" sz="1800" dirty="0">
                <a:highlight>
                  <a:srgbClr val="FFFF00"/>
                </a:highlight>
                <a:latin typeface="+mj-lt"/>
                <a:ea typeface="Arial"/>
                <a:cs typeface="Arial"/>
                <a:sym typeface="Arial"/>
              </a:rPr>
              <a:t> </a:t>
            </a:r>
            <a:r>
              <a:rPr lang="en-US" sz="1800" dirty="0">
                <a:solidFill>
                  <a:srgbClr val="000000"/>
                </a:solidFill>
                <a:highlight>
                  <a:srgbClr val="FFFF00"/>
                </a:highlight>
                <a:latin typeface="+mj-lt"/>
                <a:ea typeface="Arial"/>
                <a:cs typeface="Arial"/>
                <a:sym typeface="Arial"/>
              </a:rPr>
              <a:t>– </a:t>
            </a:r>
            <a:r>
              <a:rPr lang="en-US" sz="1800" dirty="0">
                <a:highlight>
                  <a:srgbClr val="FFFF00"/>
                </a:highlight>
                <a:latin typeface="+mj-lt"/>
                <a:ea typeface="Arial"/>
                <a:cs typeface="Arial"/>
                <a:sym typeface="Arial"/>
              </a:rPr>
              <a:t>Core in common learning management systems are found at </a:t>
            </a:r>
            <a:r>
              <a:rPr lang="en-US" sz="1800" u="sng" dirty="0">
                <a:solidFill>
                  <a:schemeClr val="hlink"/>
                </a:solidFill>
                <a:highlight>
                  <a:srgbClr val="FFFF00"/>
                </a:highlight>
                <a:latin typeface="+mj-lt"/>
                <a:ea typeface="Arial"/>
                <a:cs typeface="Arial"/>
                <a:sym typeface="Arial"/>
                <a:hlinkClick r:id="rId3"/>
              </a:rPr>
              <a:t>https://modules.zendesk.com/hc/en-us/categories/115001115026-Implementation</a:t>
            </a:r>
            <a:r>
              <a:rPr lang="en-US" sz="1800" dirty="0">
                <a:highlight>
                  <a:srgbClr val="FFFF00"/>
                </a:highlight>
                <a:latin typeface="+mj-lt"/>
                <a:ea typeface="Arial"/>
                <a:cs typeface="Arial"/>
                <a:sym typeface="Arial"/>
              </a:rPr>
              <a:t>; please see the sections on Blackboard, Canvas, D2L, and Moodle for instructions and screenshots related to those systems and add them as appropriate to this presentation.</a:t>
            </a:r>
            <a:endParaRPr sz="1800" dirty="0">
              <a:latin typeface="+mj-lt"/>
            </a:endParaRPr>
          </a:p>
          <a:p>
            <a:pPr marL="228600" lvl="0" indent="0" algn="l" rtl="0">
              <a:lnSpc>
                <a:spcPct val="90000"/>
              </a:lnSpc>
              <a:spcBef>
                <a:spcPts val="0"/>
              </a:spcBef>
              <a:spcAft>
                <a:spcPts val="0"/>
              </a:spcAft>
              <a:buNone/>
            </a:pPr>
            <a:endParaRPr sz="1800" dirty="0">
              <a:highlight>
                <a:srgbClr val="FFFF00"/>
              </a:highlight>
              <a:latin typeface="+mj-lt"/>
              <a:ea typeface="Arial"/>
              <a:cs typeface="Arial"/>
              <a:sym typeface="Arial"/>
            </a:endParaRPr>
          </a:p>
          <a:p>
            <a:pPr marL="228600" lvl="0" indent="-241300" algn="l" rtl="0">
              <a:lnSpc>
                <a:spcPct val="90000"/>
              </a:lnSpc>
              <a:spcBef>
                <a:spcPts val="0"/>
              </a:spcBef>
              <a:spcAft>
                <a:spcPts val="0"/>
              </a:spcAft>
              <a:buClr>
                <a:schemeClr val="dk1"/>
              </a:buClr>
              <a:buSzPts val="1800"/>
              <a:buChar char="➔"/>
            </a:pPr>
            <a:r>
              <a:rPr lang="en-US" sz="1800" dirty="0">
                <a:highlight>
                  <a:srgbClr val="FFFF00"/>
                </a:highlight>
                <a:latin typeface="+mj-lt"/>
                <a:ea typeface="Arial"/>
                <a:cs typeface="Arial"/>
                <a:sym typeface="Arial"/>
              </a:rPr>
              <a:t>For assistance with another LMS, please contact </a:t>
            </a:r>
            <a:r>
              <a:rPr lang="en-US" sz="1800" u="sng" dirty="0">
                <a:solidFill>
                  <a:schemeClr val="hlink"/>
                </a:solidFill>
                <a:highlight>
                  <a:srgbClr val="FFFF00"/>
                </a:highlight>
                <a:latin typeface="+mj-lt"/>
                <a:ea typeface="Arial"/>
                <a:cs typeface="Arial"/>
                <a:sym typeface="Arial"/>
                <a:hlinkClick r:id="rId4"/>
              </a:rPr>
              <a:t>support@credoreference.com</a:t>
            </a:r>
            <a:endParaRPr sz="1800" dirty="0">
              <a:highlight>
                <a:srgbClr val="FFFF00"/>
              </a:highlight>
              <a:latin typeface="+mj-lt"/>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sz="1800" dirty="0">
              <a:highlight>
                <a:srgbClr val="FFFF00"/>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highlight>
                <a:srgbClr val="FFFF00"/>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highlight>
                <a:srgbClr val="FFFF00"/>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highlight>
                <a:srgbClr val="FFFF00"/>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highlight>
                <a:srgbClr val="FFFF00"/>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highlight>
                <a:srgbClr val="FFFF00"/>
              </a:highlight>
              <a:latin typeface="Arial"/>
              <a:ea typeface="Arial"/>
              <a:cs typeface="Arial"/>
              <a:sym typeface="Arial"/>
            </a:endParaRPr>
          </a:p>
        </p:txBody>
      </p:sp>
      <p:sp>
        <p:nvSpPr>
          <p:cNvPr id="178" name="Google Shape;178;p23"/>
          <p:cNvSpPr/>
          <p:nvPr/>
        </p:nvSpPr>
        <p:spPr>
          <a:xfrm>
            <a:off x="0" y="6416975"/>
            <a:ext cx="9144000" cy="441300"/>
          </a:xfrm>
          <a:prstGeom prst="rect">
            <a:avLst/>
          </a:prstGeom>
          <a:solidFill>
            <a:srgbClr val="4596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79" name="Google Shape;179;p23" descr="CredoReference_icon-FirstYear.png"/>
          <p:cNvPicPr preferRelativeResize="0"/>
          <p:nvPr/>
        </p:nvPicPr>
        <p:blipFill rotWithShape="1">
          <a:blip r:embed="rId5">
            <a:alphaModFix/>
          </a:blip>
          <a:srcRect/>
          <a:stretch/>
        </p:blipFill>
        <p:spPr>
          <a:xfrm>
            <a:off x="4204662" y="6084224"/>
            <a:ext cx="734674" cy="716649"/>
          </a:xfrm>
          <a:prstGeom prst="rect">
            <a:avLst/>
          </a:prstGeom>
          <a:noFill/>
          <a:ln>
            <a:noFill/>
          </a:ln>
        </p:spPr>
      </p:pic>
      <p:sp>
        <p:nvSpPr>
          <p:cNvPr id="180" name="Google Shape;180;p23"/>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680</Words>
  <Application>Microsoft Office PowerPoint</Application>
  <PresentationFormat>On-screen Show (4:3)</PresentationFormat>
  <Paragraphs>94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 Neue</vt:lpstr>
      <vt:lpstr>Noto Sans Symbols</vt:lpstr>
      <vt:lpstr>Office Theme</vt:lpstr>
      <vt:lpstr>PowerPoint Presentation</vt:lpstr>
      <vt:lpstr>What is Information Literacy? Why is it Important?</vt:lpstr>
      <vt:lpstr>PowerPoint Presentation</vt:lpstr>
      <vt:lpstr>Credo Information Literacy – Core  Enhances What You’re Already Doing</vt:lpstr>
      <vt:lpstr>For Example…</vt:lpstr>
      <vt:lpstr>How Can Information Literacy – Core be Used?</vt:lpstr>
      <vt:lpstr>PowerPoint Presentation</vt:lpstr>
      <vt:lpstr>Faculty Assistance Materials</vt:lpstr>
      <vt:lpstr>Adding Credo Links to Online Classes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Kopenhaver</dc:creator>
  <cp:lastModifiedBy>henrietta.verma@credoreference.com</cp:lastModifiedBy>
  <cp:revision>8</cp:revision>
  <dcterms:modified xsi:type="dcterms:W3CDTF">2019-10-18T17:45:44Z</dcterms:modified>
</cp:coreProperties>
</file>